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Lst>
  <p:sldSz cx="9893300" cy="6858000"/>
  <p:notesSz cx="6858000" cy="9144000"/>
  <p:embeddedFontLst>
    <p:embeddedFont>
      <p:font typeface="Arimo" panose="020B0604020202020204" charset="0"/>
      <p:regular r:id="rId52"/>
    </p:embeddedFont>
    <p:embeddedFont>
      <p:font typeface="Arimo Bold" panose="020B0604020202020204" charset="0"/>
      <p:regular r:id="rId5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80" d="100"/>
          <a:sy n="80" d="100"/>
        </p:scale>
        <p:origin x="133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2.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1.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jpeg>
</file>

<file path=ppt/media/image32.png>
</file>

<file path=ppt/media/image33.png>
</file>

<file path=ppt/media/image34.sv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sh5gjv5j95qa"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sh5gjv5j95qa"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sh5gjv5j95qa"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sh5gjv5j95qa"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sh5gjv5j95qa"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sh5gjv5j95qa"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lbymwxy3cku8"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lbymwxy3cku8"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lbymwxy3cku8"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lbymwxy3cku8"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s://docs.google.com/document/d/1No9RLjF_eNVNc7mogbtZa4F-pUpNz546vU79Wx9Dwks/edit#heading=h.8p3nsjc4tkik" TargetMode="External"/><Relationship Id="rId3" Type="http://schemas.openxmlformats.org/officeDocument/2006/relationships/hyperlink" Target="https://docs.google.com/document/d/1No9RLjF_eNVNc7mogbtZa4F-pUpNz546vU79Wx9Dwks/edit#heading=h.pm82c3wcj0rg" TargetMode="External"/><Relationship Id="rId7" Type="http://schemas.openxmlformats.org/officeDocument/2006/relationships/hyperlink" Target="https://docs.google.com/document/d/1No9RLjF_eNVNc7mogbtZa4F-pUpNz546vU79Wx9Dwks/edit#heading=h.zcz8rbd5y9i1" TargetMode="External"/><Relationship Id="rId2" Type="http://schemas.openxmlformats.org/officeDocument/2006/relationships/image" Target="../media/image5.jpeg"/><Relationship Id="rId1" Type="http://schemas.openxmlformats.org/officeDocument/2006/relationships/slideLayout" Target="../slideLayouts/slideLayout7.xml"/><Relationship Id="rId6" Type="http://schemas.openxmlformats.org/officeDocument/2006/relationships/hyperlink" Target="https://docs.google.com/document/d/1No9RLjF_eNVNc7mogbtZa4F-pUpNz546vU79Wx9Dwks/edit#heading=h.lbymwxy3cku8" TargetMode="External"/><Relationship Id="rId5" Type="http://schemas.openxmlformats.org/officeDocument/2006/relationships/hyperlink" Target="https://docs.google.com/document/d/1No9RLjF_eNVNc7mogbtZa4F-pUpNz546vU79Wx9Dwks/edit#heading=h.sh5gjv5j95qa" TargetMode="External"/><Relationship Id="rId10" Type="http://schemas.openxmlformats.org/officeDocument/2006/relationships/hyperlink" Target="https://docs.google.com/document/d/1No9RLjF_eNVNc7mogbtZa4F-pUpNz546vU79Wx9Dwks/edit#heading=h.sydmndj5kttv" TargetMode="External"/><Relationship Id="rId4" Type="http://schemas.openxmlformats.org/officeDocument/2006/relationships/hyperlink" Target="https://docs.google.com/document/d/1No9RLjF_eNVNc7mogbtZa4F-pUpNz546vU79Wx9Dwks/edit#heading=h.olw9njk7fgrq" TargetMode="External"/><Relationship Id="rId9" Type="http://schemas.openxmlformats.org/officeDocument/2006/relationships/hyperlink" Target="https://docs.google.com/document/d/1No9RLjF_eNVNc7mogbtZa4F-pUpNz546vU79Wx9Dwks/edit#heading=h.u2pq3ck2iii6"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lbymwxy3cku8"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lbymwxy3cku8"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lbymwxy3cku8"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8p3nsjc4tkik"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8p3nsjc4tkik"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8p3nsjc4tkik"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8p3nsjc4tkik"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8p3nsjc4tki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hyperlink" Target="https://docs.google.com/document/d/1No9RLjF_eNVNc7mogbtZa4F-pUpNz546vU79Wx9Dwks/edit#heading=h.8p3nsjc4tkik"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hyperlink" Target="https://docs.google.com/document/d/1No9RLjF_eNVNc7mogbtZa4F-pUpNz546vU79Wx9Dwks/edit#heading=h.8p3nsjc4tkik"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jpeg"/><Relationship Id="rId1" Type="http://schemas.openxmlformats.org/officeDocument/2006/relationships/slideLayout" Target="../slideLayouts/slideLayout7.xml"/><Relationship Id="rId5" Type="http://schemas.openxmlformats.org/officeDocument/2006/relationships/image" Target="../media/image34.svg"/><Relationship Id="rId4" Type="http://schemas.openxmlformats.org/officeDocument/2006/relationships/image" Target="../media/image33.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Freeform 3"/>
          <p:cNvSpPr/>
          <p:nvPr/>
        </p:nvSpPr>
        <p:spPr>
          <a:xfrm>
            <a:off x="449468" y="450000"/>
            <a:ext cx="1282022" cy="198000"/>
          </a:xfrm>
          <a:custGeom>
            <a:avLst/>
            <a:gdLst/>
            <a:ahLst/>
            <a:cxnLst/>
            <a:rect l="l" t="t" r="r" b="b"/>
            <a:pathLst>
              <a:path w="1282022" h="198000">
                <a:moveTo>
                  <a:pt x="0" y="0"/>
                </a:moveTo>
                <a:lnTo>
                  <a:pt x="1282022" y="0"/>
                </a:lnTo>
                <a:lnTo>
                  <a:pt x="1282022" y="198000"/>
                </a:lnTo>
                <a:lnTo>
                  <a:pt x="0" y="198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4265631" y="6141164"/>
            <a:ext cx="1371564" cy="450000"/>
          </a:xfrm>
          <a:custGeom>
            <a:avLst/>
            <a:gdLst/>
            <a:ahLst/>
            <a:cxnLst/>
            <a:rect l="l" t="t" r="r" b="b"/>
            <a:pathLst>
              <a:path w="1371564" h="450000">
                <a:moveTo>
                  <a:pt x="0" y="0"/>
                </a:moveTo>
                <a:lnTo>
                  <a:pt x="1371564" y="0"/>
                </a:lnTo>
                <a:lnTo>
                  <a:pt x="1371564" y="450000"/>
                </a:lnTo>
                <a:lnTo>
                  <a:pt x="0" y="450000"/>
                </a:lnTo>
                <a:lnTo>
                  <a:pt x="0" y="0"/>
                </a:lnTo>
                <a:close/>
              </a:path>
            </a:pathLst>
          </a:custGeom>
          <a:blipFill>
            <a:blip r:embed="rId5"/>
            <a:stretch>
              <a:fillRect l="-125" r="-125"/>
            </a:stretch>
          </a:blipFill>
        </p:spPr>
      </p:sp>
      <p:sp>
        <p:nvSpPr>
          <p:cNvPr id="5" name="TextBox 5"/>
          <p:cNvSpPr txBox="1"/>
          <p:nvPr/>
        </p:nvSpPr>
        <p:spPr>
          <a:xfrm>
            <a:off x="1090479" y="4310475"/>
            <a:ext cx="5832526" cy="371475"/>
          </a:xfrm>
          <a:prstGeom prst="rect">
            <a:avLst/>
          </a:prstGeom>
        </p:spPr>
        <p:txBody>
          <a:bodyPr lIns="0" tIns="0" rIns="0" bIns="0" rtlCol="0" anchor="t">
            <a:spAutoFit/>
          </a:bodyPr>
          <a:lstStyle/>
          <a:p>
            <a:pPr algn="l">
              <a:lnSpc>
                <a:spcPts val="2879"/>
              </a:lnSpc>
            </a:pPr>
            <a:r>
              <a:rPr lang="en-US" sz="2400">
                <a:solidFill>
                  <a:srgbClr val="1428A0"/>
                </a:solidFill>
                <a:latin typeface="Arimo"/>
                <a:ea typeface="Arimo"/>
                <a:cs typeface="Arimo"/>
                <a:sym typeface="Arimo"/>
              </a:rPr>
              <a:t>AI Course</a:t>
            </a:r>
          </a:p>
        </p:txBody>
      </p:sp>
      <p:grpSp>
        <p:nvGrpSpPr>
          <p:cNvPr id="6" name="Group 6"/>
          <p:cNvGrpSpPr/>
          <p:nvPr/>
        </p:nvGrpSpPr>
        <p:grpSpPr>
          <a:xfrm>
            <a:off x="724689" y="4320000"/>
            <a:ext cx="54000" cy="360000"/>
            <a:chOff x="0" y="0"/>
            <a:chExt cx="72000" cy="480000"/>
          </a:xfrm>
        </p:grpSpPr>
        <p:sp>
          <p:nvSpPr>
            <p:cNvPr id="7" name="Freeform 7"/>
            <p:cNvSpPr/>
            <p:nvPr/>
          </p:nvSpPr>
          <p:spPr>
            <a:xfrm>
              <a:off x="0" y="0"/>
              <a:ext cx="72009" cy="480060"/>
            </a:xfrm>
            <a:custGeom>
              <a:avLst/>
              <a:gdLst/>
              <a:ahLst/>
              <a:cxnLst/>
              <a:rect l="l" t="t" r="r" b="b"/>
              <a:pathLst>
                <a:path w="72009" h="480060">
                  <a:moveTo>
                    <a:pt x="0" y="0"/>
                  </a:moveTo>
                  <a:lnTo>
                    <a:pt x="72009" y="0"/>
                  </a:lnTo>
                  <a:lnTo>
                    <a:pt x="72009" y="480060"/>
                  </a:lnTo>
                  <a:lnTo>
                    <a:pt x="0" y="480060"/>
                  </a:lnTo>
                  <a:close/>
                </a:path>
              </a:pathLst>
            </a:custGeom>
            <a:solidFill>
              <a:srgbClr val="1428A0"/>
            </a:solidFill>
          </p:spPr>
        </p:sp>
      </p:grpSp>
      <p:sp>
        <p:nvSpPr>
          <p:cNvPr id="8" name="TextBox 8"/>
          <p:cNvSpPr txBox="1"/>
          <p:nvPr/>
        </p:nvSpPr>
        <p:spPr>
          <a:xfrm>
            <a:off x="4133387" y="1369217"/>
            <a:ext cx="1503808" cy="438150"/>
          </a:xfrm>
          <a:prstGeom prst="rect">
            <a:avLst/>
          </a:prstGeom>
        </p:spPr>
        <p:txBody>
          <a:bodyPr lIns="0" tIns="0" rIns="0" bIns="0" rtlCol="0" anchor="t">
            <a:spAutoFit/>
          </a:bodyPr>
          <a:lstStyle/>
          <a:p>
            <a:pPr algn="l">
              <a:lnSpc>
                <a:spcPts val="3359"/>
              </a:lnSpc>
            </a:pPr>
            <a:r>
              <a:rPr lang="en-US" sz="2799">
                <a:solidFill>
                  <a:srgbClr val="1428A0"/>
                </a:solidFill>
                <a:latin typeface="Arimo Bold"/>
                <a:ea typeface="Arimo Bold"/>
                <a:cs typeface="Arimo Bold"/>
                <a:sym typeface="Arimo Bold"/>
              </a:rPr>
              <a:t>Nhóm 2</a:t>
            </a:r>
          </a:p>
        </p:txBody>
      </p:sp>
      <p:sp>
        <p:nvSpPr>
          <p:cNvPr id="9" name="TextBox 9"/>
          <p:cNvSpPr txBox="1"/>
          <p:nvPr/>
        </p:nvSpPr>
        <p:spPr>
          <a:xfrm>
            <a:off x="778689" y="2131217"/>
            <a:ext cx="8878619" cy="1847850"/>
          </a:xfrm>
          <a:prstGeom prst="rect">
            <a:avLst/>
          </a:prstGeom>
        </p:spPr>
        <p:txBody>
          <a:bodyPr lIns="0" tIns="0" rIns="0" bIns="0" rtlCol="0" anchor="t">
            <a:spAutoFit/>
          </a:bodyPr>
          <a:lstStyle/>
          <a:p>
            <a:pPr algn="l">
              <a:lnSpc>
                <a:spcPts val="4800"/>
              </a:lnSpc>
            </a:pPr>
            <a:r>
              <a:rPr lang="en-US" sz="4000">
                <a:solidFill>
                  <a:srgbClr val="000000"/>
                </a:solidFill>
                <a:latin typeface="Arimo"/>
                <a:ea typeface="Arimo"/>
                <a:cs typeface="Arimo"/>
                <a:sym typeface="Arimo"/>
              </a:rPr>
              <a:t>Đề tài 15: Xây dựng mô hình gợi ý sách sử dụng phương pháp kết hợp</a:t>
            </a:r>
          </a:p>
          <a:p>
            <a:pPr algn="l">
              <a:lnSpc>
                <a:spcPts val="4800"/>
              </a:lnSpc>
            </a:pPr>
            <a:endParaRPr lang="en-US" sz="4000">
              <a:solidFill>
                <a:srgbClr val="000000"/>
              </a:solidFill>
              <a:latin typeface="Arimo"/>
              <a:ea typeface="Arimo"/>
              <a:cs typeface="Arimo"/>
              <a:sym typeface="Arim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txBody>
          <a:bodyPr/>
          <a:lstStyle/>
          <a:p>
            <a:endParaRPr lang="en-US" dirty="0"/>
          </a:p>
        </p:txBody>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527801" y="2571461"/>
            <a:ext cx="6384521" cy="3310736"/>
          </a:xfrm>
          <a:custGeom>
            <a:avLst/>
            <a:gdLst/>
            <a:ahLst/>
            <a:cxnLst/>
            <a:rect l="l" t="t" r="r" b="b"/>
            <a:pathLst>
              <a:path w="6384521" h="3310736">
                <a:moveTo>
                  <a:pt x="0" y="0"/>
                </a:moveTo>
                <a:lnTo>
                  <a:pt x="6384521" y="0"/>
                </a:lnTo>
                <a:lnTo>
                  <a:pt x="6384521" y="3310736"/>
                </a:lnTo>
                <a:lnTo>
                  <a:pt x="0" y="3310736"/>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1352550"/>
          </a:xfrm>
          <a:prstGeom prst="rect">
            <a:avLst/>
          </a:prstGeom>
        </p:spPr>
        <p:txBody>
          <a:bodyPr lIns="0" tIns="0" rIns="0" bIns="0" rtlCol="0" anchor="t">
            <a:spAutoFit/>
          </a:bodyPr>
          <a:lstStyle/>
          <a:p>
            <a:pPr algn="l">
              <a:lnSpc>
                <a:spcPts val="3240"/>
              </a:lnSpc>
            </a:pPr>
            <a:r>
              <a:rPr lang="en-US" sz="2700" dirty="0" err="1">
                <a:solidFill>
                  <a:srgbClr val="0D0D0D"/>
                </a:solidFill>
                <a:latin typeface="Arimo"/>
                <a:ea typeface="Arimo"/>
                <a:cs typeface="Arimo"/>
                <a:sym typeface="Arimo"/>
              </a:rPr>
              <a:t>Lọc</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ra</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những</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user_id</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mà</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có</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số</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lượng</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đánh</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giá</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trên</a:t>
            </a:r>
            <a:r>
              <a:rPr lang="en-US" sz="2700" dirty="0">
                <a:solidFill>
                  <a:srgbClr val="0D0D0D"/>
                </a:solidFill>
                <a:latin typeface="Arimo"/>
                <a:ea typeface="Arimo"/>
                <a:cs typeface="Arimo"/>
                <a:sym typeface="Arimo"/>
              </a:rPr>
              <a:t> 200 </a:t>
            </a:r>
            <a:r>
              <a:rPr lang="en-US" sz="2700" dirty="0" err="1">
                <a:solidFill>
                  <a:srgbClr val="0D0D0D"/>
                </a:solidFill>
                <a:latin typeface="Arimo"/>
                <a:ea typeface="Arimo"/>
                <a:cs typeface="Arimo"/>
                <a:sym typeface="Arimo"/>
              </a:rPr>
              <a:t>cuốn</a:t>
            </a:r>
            <a:r>
              <a:rPr lang="en-US" sz="2700" dirty="0">
                <a:solidFill>
                  <a:srgbClr val="0D0D0D"/>
                </a:solidFill>
                <a:latin typeface="Arimo"/>
                <a:ea typeface="Arimo"/>
                <a:cs typeface="Arimo"/>
                <a:sym typeface="Arimo"/>
              </a:rPr>
              <a:t> </a:t>
            </a:r>
            <a:r>
              <a:rPr lang="en-US" sz="2700" dirty="0" err="1">
                <a:solidFill>
                  <a:srgbClr val="0D0D0D"/>
                </a:solidFill>
                <a:latin typeface="Arimo"/>
                <a:ea typeface="Arimo"/>
                <a:cs typeface="Arimo"/>
                <a:sym typeface="Arimo"/>
              </a:rPr>
              <a:t>sách</a:t>
            </a:r>
            <a:endParaRPr lang="en-US" sz="2700" dirty="0">
              <a:solidFill>
                <a:srgbClr val="0D0D0D"/>
              </a:solidFill>
              <a:latin typeface="Arimo"/>
              <a:ea typeface="Arimo"/>
              <a:cs typeface="Arimo"/>
              <a:sym typeface="Arimo"/>
            </a:endParaRPr>
          </a:p>
          <a:p>
            <a:pPr algn="l">
              <a:lnSpc>
                <a:spcPts val="4079"/>
              </a:lnSpc>
            </a:pPr>
            <a:endParaRPr lang="en-US" sz="2700" dirty="0">
              <a:solidFill>
                <a:srgbClr val="0D0D0D"/>
              </a:solidFill>
              <a:latin typeface="Arimo"/>
              <a:ea typeface="Arimo"/>
              <a:cs typeface="Arimo"/>
              <a:sym typeface="Arimo"/>
            </a:endParaRP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Nhóm</a:t>
            </a:r>
            <a:r>
              <a:rPr lang="en-US" sz="1799" dirty="0">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các</a:t>
            </a:r>
            <a:r>
              <a:rPr lang="en-US" sz="1799" dirty="0">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bảng</a:t>
            </a:r>
            <a:r>
              <a:rPr lang="en-US" sz="1799" dirty="0">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dữ</a:t>
            </a:r>
            <a:r>
              <a:rPr lang="en-US" sz="1799" dirty="0">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liệu</a:t>
            </a:r>
            <a:r>
              <a:rPr lang="en-US" sz="1799" dirty="0">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có</a:t>
            </a:r>
            <a:r>
              <a:rPr lang="en-US" sz="1799" dirty="0">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liên</a:t>
            </a:r>
            <a:r>
              <a:rPr lang="en-US" sz="1799" dirty="0">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u="sng" dirty="0" err="1">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quan</a:t>
            </a:r>
            <a:endParaRPr lang="en-US" sz="1799" u="sng" dirty="0">
              <a:solidFill>
                <a:srgbClr val="FFFFFF"/>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760620" y="2516891"/>
            <a:ext cx="6381584" cy="3250125"/>
          </a:xfrm>
          <a:custGeom>
            <a:avLst/>
            <a:gdLst/>
            <a:ahLst/>
            <a:cxnLst/>
            <a:rect l="l" t="t" r="r" b="b"/>
            <a:pathLst>
              <a:path w="6381584" h="3250125">
                <a:moveTo>
                  <a:pt x="0" y="0"/>
                </a:moveTo>
                <a:lnTo>
                  <a:pt x="6381585" y="0"/>
                </a:lnTo>
                <a:lnTo>
                  <a:pt x="6381585" y="3250125"/>
                </a:lnTo>
                <a:lnTo>
                  <a:pt x="0" y="3250125"/>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1352550"/>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Ta sẽ thực hiện nối bảng dữ liệu “ratings” và “books” lại dựa vào dữ liệu từ cột “ISBN”</a:t>
            </a:r>
          </a:p>
          <a:p>
            <a:pPr algn="l">
              <a:lnSpc>
                <a:spcPts val="4079"/>
              </a:lnSpc>
            </a:pPr>
            <a:endParaRPr lang="en-US" sz="2700">
              <a:solidFill>
                <a:srgbClr val="0D0D0D"/>
              </a:solidFill>
              <a:latin typeface="Arimo"/>
              <a:ea typeface="Arimo"/>
              <a:cs typeface="Arimo"/>
              <a:sym typeface="Arimo"/>
            </a:endParaRP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Nhóm</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các</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bảng</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liệu</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có</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liên</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quan</a:t>
            </a:r>
            <a:endPar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2431292" y="2662795"/>
            <a:ext cx="5196516" cy="3509405"/>
          </a:xfrm>
          <a:custGeom>
            <a:avLst/>
            <a:gdLst/>
            <a:ahLst/>
            <a:cxnLst/>
            <a:rect l="l" t="t" r="r" b="b"/>
            <a:pathLst>
              <a:path w="5196516" h="3509405">
                <a:moveTo>
                  <a:pt x="0" y="0"/>
                </a:moveTo>
                <a:lnTo>
                  <a:pt x="5196516" y="0"/>
                </a:lnTo>
                <a:lnTo>
                  <a:pt x="5196516" y="3509405"/>
                </a:lnTo>
                <a:lnTo>
                  <a:pt x="0" y="3509405"/>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17621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Nhóm các cột “rating” và “title” lại thành 1 nhóm để đếm số lượng đánh giá của mỗi cuốn sách là bao nhiêu và tạo thành 1 bảng dữ liệu mới</a:t>
            </a:r>
          </a:p>
          <a:p>
            <a:pPr algn="l">
              <a:lnSpc>
                <a:spcPts val="4079"/>
              </a:lnSpc>
            </a:pPr>
            <a:endParaRPr lang="en-US" sz="2700">
              <a:solidFill>
                <a:srgbClr val="0D0D0D"/>
              </a:solidFill>
              <a:latin typeface="Arimo"/>
              <a:ea typeface="Arimo"/>
              <a:cs typeface="Arimo"/>
              <a:sym typeface="Arimo"/>
            </a:endParaRP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Nhóm</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các</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bảng</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liệu</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có</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liên</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quan</a:t>
            </a:r>
            <a:endPar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756711" y="2537413"/>
            <a:ext cx="6383053" cy="3827197"/>
          </a:xfrm>
          <a:custGeom>
            <a:avLst/>
            <a:gdLst/>
            <a:ahLst/>
            <a:cxnLst/>
            <a:rect l="l" t="t" r="r" b="b"/>
            <a:pathLst>
              <a:path w="6383053" h="3827197">
                <a:moveTo>
                  <a:pt x="0" y="0"/>
                </a:moveTo>
                <a:lnTo>
                  <a:pt x="6383053" y="0"/>
                </a:lnTo>
                <a:lnTo>
                  <a:pt x="6383053" y="3827197"/>
                </a:lnTo>
                <a:lnTo>
                  <a:pt x="0" y="3827197"/>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1352550"/>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Nối 2 bảng “num_of_rating” và “ratings_with_books” lại với nhau dựa trên dữ liệu từ cột “title”</a:t>
            </a:r>
          </a:p>
          <a:p>
            <a:pPr algn="l">
              <a:lnSpc>
                <a:spcPts val="4079"/>
              </a:lnSpc>
            </a:pPr>
            <a:endParaRPr lang="en-US" sz="2700">
              <a:solidFill>
                <a:srgbClr val="0D0D0D"/>
              </a:solidFill>
              <a:latin typeface="Arimo"/>
              <a:ea typeface="Arimo"/>
              <a:cs typeface="Arimo"/>
              <a:sym typeface="Arimo"/>
            </a:endParaRP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Nhóm</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các</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bảng</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liệu</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có</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liên</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quan</a:t>
            </a:r>
            <a:endPar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2076383" y="2307495"/>
            <a:ext cx="5945225" cy="3864705"/>
          </a:xfrm>
          <a:custGeom>
            <a:avLst/>
            <a:gdLst/>
            <a:ahLst/>
            <a:cxnLst/>
            <a:rect l="l" t="t" r="r" b="b"/>
            <a:pathLst>
              <a:path w="5945225" h="3864705">
                <a:moveTo>
                  <a:pt x="0" y="0"/>
                </a:moveTo>
                <a:lnTo>
                  <a:pt x="5945225" y="0"/>
                </a:lnTo>
                <a:lnTo>
                  <a:pt x="5945225" y="3864705"/>
                </a:lnTo>
                <a:lnTo>
                  <a:pt x="0" y="3864705"/>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9135315" cy="1352550"/>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Ta sẽ lọc ra những số lượng đánh giá &gt;= 50 để làm cho dữ liệu cân bằng tránh việc dữ liệu bị quá nghiêng về 1 bên</a:t>
            </a:r>
          </a:p>
          <a:p>
            <a:pPr algn="l">
              <a:lnSpc>
                <a:spcPts val="4079"/>
              </a:lnSpc>
            </a:pPr>
            <a:endParaRPr lang="en-US" sz="2700">
              <a:solidFill>
                <a:srgbClr val="0D0D0D"/>
              </a:solidFill>
              <a:latin typeface="Arimo"/>
              <a:ea typeface="Arimo"/>
              <a:cs typeface="Arimo"/>
              <a:sym typeface="Arimo"/>
            </a:endParaRP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Nhóm</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các</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bảng</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liệu</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có</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liên</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quan</a:t>
            </a:r>
            <a:endPar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2006145" y="2259150"/>
            <a:ext cx="6388916" cy="3480088"/>
          </a:xfrm>
          <a:custGeom>
            <a:avLst/>
            <a:gdLst/>
            <a:ahLst/>
            <a:cxnLst/>
            <a:rect l="l" t="t" r="r" b="b"/>
            <a:pathLst>
              <a:path w="6388916" h="3480088">
                <a:moveTo>
                  <a:pt x="0" y="0"/>
                </a:moveTo>
                <a:lnTo>
                  <a:pt x="6388915" y="0"/>
                </a:lnTo>
                <a:lnTo>
                  <a:pt x="6388915" y="3480088"/>
                </a:lnTo>
                <a:lnTo>
                  <a:pt x="0" y="3480088"/>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9135315" cy="838200"/>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Sau đó ta sẽ xoá đi những giá trị trùng lặp giữa 2 cột “user_id” và “title”</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Nhóm</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các</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bảng</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liệu</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có</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liên</a:t>
            </a:r>
            <a:r>
              <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rPr>
              <a:t>quan</a:t>
            </a:r>
            <a:endParaRPr lang="en-US" sz="1799" dirty="0">
              <a:solidFill>
                <a:schemeClr val="bg1"/>
              </a:solidFill>
              <a:latin typeface="Arimo"/>
              <a:ea typeface="Arimo"/>
              <a:cs typeface="Arimo"/>
              <a:sym typeface="Arimo"/>
              <a:hlinkClick r:id="rId4" tooltip="https://docs.google.com/document/d/1No9RLjF_eNVNc7mogbtZa4F-pUpNz546vU79Wx9Dwks/edit#heading=h.sh5gjv5j95qa">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txBody>
          <a:bodyPr/>
          <a:lstStyle/>
          <a:p>
            <a:endParaRPr lang="en-US" dirty="0"/>
          </a:p>
        </p:txBody>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2473077" y="1925775"/>
            <a:ext cx="4493968" cy="4364886"/>
          </a:xfrm>
          <a:custGeom>
            <a:avLst/>
            <a:gdLst/>
            <a:ahLst/>
            <a:cxnLst/>
            <a:rect l="l" t="t" r="r" b="b"/>
            <a:pathLst>
              <a:path w="4493968" h="4364886">
                <a:moveTo>
                  <a:pt x="0" y="0"/>
                </a:moveTo>
                <a:lnTo>
                  <a:pt x="4493969" y="0"/>
                </a:lnTo>
                <a:lnTo>
                  <a:pt x="4493969" y="4364886"/>
                </a:lnTo>
                <a:lnTo>
                  <a:pt x="0" y="4364886"/>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11425"/>
            <a:ext cx="8541187" cy="51435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2.3.1 Số lượng sách xuất bản mỗi năm</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2.3</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Khai</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phá</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và</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trực</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quan</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hóa</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liệu</a:t>
            </a:r>
            <a:endPar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2291476" y="2011824"/>
            <a:ext cx="5313524" cy="4160376"/>
          </a:xfrm>
          <a:custGeom>
            <a:avLst/>
            <a:gdLst/>
            <a:ahLst/>
            <a:cxnLst/>
            <a:rect l="l" t="t" r="r" b="b"/>
            <a:pathLst>
              <a:path w="5313524" h="4160376">
                <a:moveTo>
                  <a:pt x="0" y="0"/>
                </a:moveTo>
                <a:lnTo>
                  <a:pt x="5313523" y="0"/>
                </a:lnTo>
                <a:lnTo>
                  <a:pt x="5313523" y="4160376"/>
                </a:lnTo>
                <a:lnTo>
                  <a:pt x="0" y="4160376"/>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838200"/>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2.3.2 Tỉ lệ phân phối sách xuất bản hàng năm(1950-2010)</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2.3</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Khai</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phá</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và</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trực</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quan</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hóa</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liệu</a:t>
            </a:r>
            <a:endPar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2721752" y="2053229"/>
            <a:ext cx="4690623" cy="4311381"/>
          </a:xfrm>
          <a:custGeom>
            <a:avLst/>
            <a:gdLst/>
            <a:ahLst/>
            <a:cxnLst/>
            <a:rect l="l" t="t" r="r" b="b"/>
            <a:pathLst>
              <a:path w="4690623" h="4311381">
                <a:moveTo>
                  <a:pt x="0" y="0"/>
                </a:moveTo>
                <a:lnTo>
                  <a:pt x="4690622" y="0"/>
                </a:lnTo>
                <a:lnTo>
                  <a:pt x="4690622" y="4311381"/>
                </a:lnTo>
                <a:lnTo>
                  <a:pt x="0" y="4311381"/>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4286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2.3.3 Top 15 tác giả viết nhiều sách nhất </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2.3</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Khai</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phá</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và</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trực</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quan</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hóa</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liệu</a:t>
            </a:r>
            <a:endPar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864314" y="2349487"/>
            <a:ext cx="5711496" cy="4077036"/>
          </a:xfrm>
          <a:custGeom>
            <a:avLst/>
            <a:gdLst/>
            <a:ahLst/>
            <a:cxnLst/>
            <a:rect l="l" t="t" r="r" b="b"/>
            <a:pathLst>
              <a:path w="5711496" h="4077036">
                <a:moveTo>
                  <a:pt x="0" y="0"/>
                </a:moveTo>
                <a:lnTo>
                  <a:pt x="5711495" y="0"/>
                </a:lnTo>
                <a:lnTo>
                  <a:pt x="5711495" y="4077035"/>
                </a:lnTo>
                <a:lnTo>
                  <a:pt x="0" y="4077035"/>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838200"/>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2.3.4 Top 20 nhà xuất bản có lượng sách được xuất hiện nhiều nhất</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2.3</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Khai</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phá</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và</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trực</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quan</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hóa</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liệu</a:t>
            </a:r>
            <a:endPar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88"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91051"/>
            <a:ext cx="613839" cy="142875"/>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893716" y="1879313"/>
            <a:ext cx="4197033" cy="285750"/>
          </a:xfrm>
          <a:prstGeom prst="rect">
            <a:avLst/>
          </a:prstGeom>
        </p:spPr>
        <p:txBody>
          <a:bodyPr lIns="0" tIns="0" rIns="0" bIns="0" rtlCol="0" anchor="t">
            <a:spAutoFit/>
          </a:bodyPr>
          <a:lstStyle/>
          <a:p>
            <a:pPr algn="l">
              <a:lnSpc>
                <a:spcPts val="2160"/>
              </a:lnSpc>
            </a:pPr>
            <a:r>
              <a:rPr lang="en-US" sz="1800">
                <a:solidFill>
                  <a:srgbClr val="404040"/>
                </a:solidFill>
                <a:latin typeface="Arimo"/>
                <a:ea typeface="Arimo"/>
                <a:cs typeface="Arimo"/>
                <a:sym typeface="Arimo"/>
              </a:rPr>
              <a:t>Unit 1. Giới thiệu</a:t>
            </a:r>
          </a:p>
        </p:txBody>
      </p:sp>
      <p:grpSp>
        <p:nvGrpSpPr>
          <p:cNvPr id="7" name="Group 7"/>
          <p:cNvGrpSpPr/>
          <p:nvPr/>
        </p:nvGrpSpPr>
        <p:grpSpPr>
          <a:xfrm>
            <a:off x="710836" y="1892040"/>
            <a:ext cx="36000" cy="252000"/>
            <a:chOff x="0" y="0"/>
            <a:chExt cx="48000" cy="336000"/>
          </a:xfrm>
        </p:grpSpPr>
        <p:sp>
          <p:nvSpPr>
            <p:cNvPr id="8" name="Freeform 8"/>
            <p:cNvSpPr/>
            <p:nvPr/>
          </p:nvSpPr>
          <p:spPr>
            <a:xfrm>
              <a:off x="0" y="0"/>
              <a:ext cx="48006" cy="336042"/>
            </a:xfrm>
            <a:custGeom>
              <a:avLst/>
              <a:gdLst/>
              <a:ahLst/>
              <a:cxnLst/>
              <a:rect l="l" t="t" r="r" b="b"/>
              <a:pathLst>
                <a:path w="48006" h="336042">
                  <a:moveTo>
                    <a:pt x="0" y="0"/>
                  </a:moveTo>
                  <a:lnTo>
                    <a:pt x="48006" y="0"/>
                  </a:lnTo>
                  <a:lnTo>
                    <a:pt x="48006" y="336042"/>
                  </a:lnTo>
                  <a:lnTo>
                    <a:pt x="0" y="336042"/>
                  </a:lnTo>
                  <a:close/>
                </a:path>
              </a:pathLst>
            </a:custGeom>
            <a:solidFill>
              <a:srgbClr val="193EB0"/>
            </a:solidFill>
          </p:spPr>
        </p:sp>
      </p:grpSp>
      <p:sp>
        <p:nvSpPr>
          <p:cNvPr id="9" name="TextBox 9"/>
          <p:cNvSpPr txBox="1"/>
          <p:nvPr/>
        </p:nvSpPr>
        <p:spPr>
          <a:xfrm>
            <a:off x="1690332" y="2289753"/>
            <a:ext cx="3400417" cy="228600"/>
          </a:xfrm>
          <a:prstGeom prst="rect">
            <a:avLst/>
          </a:prstGeom>
        </p:spPr>
        <p:txBody>
          <a:bodyPr lIns="0" tIns="0" rIns="0" bIns="0" rtlCol="0" anchor="t">
            <a:spAutoFit/>
          </a:bodyPr>
          <a:lstStyle/>
          <a:p>
            <a:pPr algn="l">
              <a:lnSpc>
                <a:spcPts val="1679"/>
              </a:lnSpc>
            </a:pPr>
            <a:r>
              <a:rPr lang="en-US" sz="1399">
                <a:solidFill>
                  <a:srgbClr val="193EB0"/>
                </a:solidFill>
                <a:latin typeface="Arimo"/>
                <a:ea typeface="Arimo"/>
                <a:cs typeface="Arimo"/>
                <a:sym typeface="Arimo"/>
              </a:rPr>
              <a:t>1.1. Giới thiệu về đề tài</a:t>
            </a:r>
          </a:p>
        </p:txBody>
      </p:sp>
      <p:sp>
        <p:nvSpPr>
          <p:cNvPr id="10" name="TextBox 10"/>
          <p:cNvSpPr txBox="1"/>
          <p:nvPr/>
        </p:nvSpPr>
        <p:spPr>
          <a:xfrm>
            <a:off x="893716" y="2821276"/>
            <a:ext cx="4738900" cy="285750"/>
          </a:xfrm>
          <a:prstGeom prst="rect">
            <a:avLst/>
          </a:prstGeom>
        </p:spPr>
        <p:txBody>
          <a:bodyPr lIns="0" tIns="0" rIns="0" bIns="0" rtlCol="0" anchor="t">
            <a:spAutoFit/>
          </a:bodyPr>
          <a:lstStyle/>
          <a:p>
            <a:pPr algn="l">
              <a:lnSpc>
                <a:spcPts val="2160"/>
              </a:lnSpc>
            </a:pPr>
            <a:r>
              <a:rPr lang="en-US" sz="1800">
                <a:solidFill>
                  <a:srgbClr val="404040"/>
                </a:solidFill>
                <a:latin typeface="Arimo"/>
                <a:ea typeface="Arimo"/>
                <a:cs typeface="Arimo"/>
                <a:sym typeface="Arimo"/>
              </a:rPr>
              <a:t>Unit 2. </a:t>
            </a:r>
            <a:r>
              <a:rPr lang="en-US" sz="1800">
                <a:solidFill>
                  <a:srgbClr val="404040"/>
                </a:solidFill>
                <a:latin typeface="Arimo"/>
                <a:ea typeface="Arimo"/>
                <a:cs typeface="Arimo"/>
                <a:sym typeface="Arimo"/>
                <a:hlinkClick r:id="rId3" tooltip="https://docs.google.com/document/d/1No9RLjF_eNVNc7mogbtZa4F-pUpNz546vU79Wx9Dwks/edit#heading=h.pm82c3wcj0rg"/>
              </a:rPr>
              <a:t>Tiền xử lý và trực quan hoá dữ liệu</a:t>
            </a:r>
          </a:p>
        </p:txBody>
      </p:sp>
      <p:grpSp>
        <p:nvGrpSpPr>
          <p:cNvPr id="11" name="Group 11"/>
          <p:cNvGrpSpPr/>
          <p:nvPr/>
        </p:nvGrpSpPr>
        <p:grpSpPr>
          <a:xfrm>
            <a:off x="710836" y="2855026"/>
            <a:ext cx="36000" cy="252000"/>
            <a:chOff x="0" y="0"/>
            <a:chExt cx="48000" cy="336000"/>
          </a:xfrm>
        </p:grpSpPr>
        <p:sp>
          <p:nvSpPr>
            <p:cNvPr id="12" name="Freeform 12"/>
            <p:cNvSpPr/>
            <p:nvPr/>
          </p:nvSpPr>
          <p:spPr>
            <a:xfrm>
              <a:off x="0" y="0"/>
              <a:ext cx="48006" cy="336042"/>
            </a:xfrm>
            <a:custGeom>
              <a:avLst/>
              <a:gdLst/>
              <a:ahLst/>
              <a:cxnLst/>
              <a:rect l="l" t="t" r="r" b="b"/>
              <a:pathLst>
                <a:path w="48006" h="336042">
                  <a:moveTo>
                    <a:pt x="0" y="0"/>
                  </a:moveTo>
                  <a:lnTo>
                    <a:pt x="48006" y="0"/>
                  </a:lnTo>
                  <a:lnTo>
                    <a:pt x="48006" y="336042"/>
                  </a:lnTo>
                  <a:lnTo>
                    <a:pt x="0" y="336042"/>
                  </a:lnTo>
                  <a:close/>
                </a:path>
              </a:pathLst>
            </a:custGeom>
            <a:solidFill>
              <a:srgbClr val="193EB0"/>
            </a:solidFill>
          </p:spPr>
        </p:sp>
      </p:grpSp>
      <p:sp>
        <p:nvSpPr>
          <p:cNvPr id="13" name="TextBox 13"/>
          <p:cNvSpPr txBox="1"/>
          <p:nvPr/>
        </p:nvSpPr>
        <p:spPr>
          <a:xfrm>
            <a:off x="1638047" y="3230852"/>
            <a:ext cx="3400417" cy="647700"/>
          </a:xfrm>
          <a:prstGeom prst="rect">
            <a:avLst/>
          </a:prstGeom>
        </p:spPr>
        <p:txBody>
          <a:bodyPr lIns="0" tIns="0" rIns="0" bIns="0" rtlCol="0" anchor="t">
            <a:spAutoFit/>
          </a:bodyPr>
          <a:lstStyle/>
          <a:p>
            <a:pPr algn="l">
              <a:lnSpc>
                <a:spcPts val="1679"/>
              </a:lnSpc>
            </a:pPr>
            <a:r>
              <a:rPr lang="en-US" sz="1399">
                <a:solidFill>
                  <a:srgbClr val="1428A0"/>
                </a:solidFill>
                <a:latin typeface="Arimo"/>
                <a:ea typeface="Arimo"/>
                <a:cs typeface="Arimo"/>
                <a:sym typeface="Arimo"/>
              </a:rPr>
              <a:t>2.1. </a:t>
            </a:r>
            <a:r>
              <a:rPr lang="en-US" sz="1399">
                <a:solidFill>
                  <a:srgbClr val="1428A0"/>
                </a:solidFill>
                <a:latin typeface="Arimo"/>
                <a:ea typeface="Arimo"/>
                <a:cs typeface="Arimo"/>
                <a:sym typeface="Arimo"/>
                <a:hlinkClick r:id="rId4" tooltip="https://docs.google.com/document/d/1No9RLjF_eNVNc7mogbtZa4F-pUpNz546vU79Wx9Dwks/edit#heading=h.olw9njk7fgrq"/>
              </a:rPr>
              <a:t>Xử lý từng bảng dữ liệu</a:t>
            </a:r>
          </a:p>
          <a:p>
            <a:pPr algn="l">
              <a:lnSpc>
                <a:spcPts val="1679"/>
              </a:lnSpc>
            </a:pPr>
            <a:r>
              <a:rPr lang="en-US" sz="1399">
                <a:solidFill>
                  <a:srgbClr val="1428A0"/>
                </a:solidFill>
                <a:latin typeface="Arimo"/>
                <a:ea typeface="Arimo"/>
                <a:cs typeface="Arimo"/>
                <a:sym typeface="Arimo"/>
              </a:rPr>
              <a:t>2.2. </a:t>
            </a:r>
            <a:r>
              <a:rPr lang="en-US" sz="1399">
                <a:solidFill>
                  <a:srgbClr val="1428A0"/>
                </a:solidFill>
                <a:latin typeface="Arimo"/>
                <a:ea typeface="Arimo"/>
                <a:cs typeface="Arimo"/>
                <a:sym typeface="Arimo"/>
                <a:hlinkClick r:id="rId5" tooltip="https://docs.google.com/document/d/1No9RLjF_eNVNc7mogbtZa4F-pUpNz546vU79Wx9Dwks/edit#heading=h.sh5gjv5j95qa"/>
              </a:rPr>
              <a:t>Nhóm các bảng dữ liệu có liên quan</a:t>
            </a:r>
          </a:p>
          <a:p>
            <a:pPr algn="l">
              <a:lnSpc>
                <a:spcPts val="1679"/>
              </a:lnSpc>
            </a:pPr>
            <a:r>
              <a:rPr lang="en-US" sz="1399">
                <a:solidFill>
                  <a:srgbClr val="1428A0"/>
                </a:solidFill>
                <a:latin typeface="Arimo"/>
                <a:ea typeface="Arimo"/>
                <a:cs typeface="Arimo"/>
                <a:sym typeface="Arimo"/>
              </a:rPr>
              <a:t>2.3. </a:t>
            </a:r>
            <a:r>
              <a:rPr lang="en-US" sz="1399">
                <a:solidFill>
                  <a:srgbClr val="1428A0"/>
                </a:solidFill>
                <a:latin typeface="Arimo"/>
                <a:ea typeface="Arimo"/>
                <a:cs typeface="Arimo"/>
                <a:sym typeface="Arimo"/>
                <a:hlinkClick r:id="rId6" tooltip="https://docs.google.com/document/d/1No9RLjF_eNVNc7mogbtZa4F-pUpNz546vU79Wx9Dwks/edit#heading=h.lbymwxy3cku8"/>
              </a:rPr>
              <a:t>Khai phá và trực quan hóa dữ liệu</a:t>
            </a:r>
          </a:p>
        </p:txBody>
      </p:sp>
      <p:sp>
        <p:nvSpPr>
          <p:cNvPr id="14" name="TextBox 14"/>
          <p:cNvSpPr txBox="1"/>
          <p:nvPr/>
        </p:nvSpPr>
        <p:spPr>
          <a:xfrm>
            <a:off x="893716" y="4183352"/>
            <a:ext cx="4197033" cy="285750"/>
          </a:xfrm>
          <a:prstGeom prst="rect">
            <a:avLst/>
          </a:prstGeom>
        </p:spPr>
        <p:txBody>
          <a:bodyPr lIns="0" tIns="0" rIns="0" bIns="0" rtlCol="0" anchor="t">
            <a:spAutoFit/>
          </a:bodyPr>
          <a:lstStyle/>
          <a:p>
            <a:pPr algn="l">
              <a:lnSpc>
                <a:spcPts val="2160"/>
              </a:lnSpc>
            </a:pPr>
            <a:r>
              <a:rPr lang="en-US" sz="1800">
                <a:solidFill>
                  <a:srgbClr val="404040"/>
                </a:solidFill>
                <a:latin typeface="Arimo"/>
                <a:ea typeface="Arimo"/>
                <a:cs typeface="Arimo"/>
                <a:sym typeface="Arimo"/>
              </a:rPr>
              <a:t>Unit 3. Training model và đánh giá</a:t>
            </a:r>
          </a:p>
        </p:txBody>
      </p:sp>
      <p:grpSp>
        <p:nvGrpSpPr>
          <p:cNvPr id="15" name="Group 15"/>
          <p:cNvGrpSpPr/>
          <p:nvPr/>
        </p:nvGrpSpPr>
        <p:grpSpPr>
          <a:xfrm>
            <a:off x="710836" y="4209752"/>
            <a:ext cx="36000" cy="252000"/>
            <a:chOff x="0" y="0"/>
            <a:chExt cx="48000" cy="336000"/>
          </a:xfrm>
        </p:grpSpPr>
        <p:sp>
          <p:nvSpPr>
            <p:cNvPr id="16" name="Freeform 16"/>
            <p:cNvSpPr/>
            <p:nvPr/>
          </p:nvSpPr>
          <p:spPr>
            <a:xfrm>
              <a:off x="0" y="0"/>
              <a:ext cx="48006" cy="336042"/>
            </a:xfrm>
            <a:custGeom>
              <a:avLst/>
              <a:gdLst/>
              <a:ahLst/>
              <a:cxnLst/>
              <a:rect l="l" t="t" r="r" b="b"/>
              <a:pathLst>
                <a:path w="48006" h="336042">
                  <a:moveTo>
                    <a:pt x="0" y="0"/>
                  </a:moveTo>
                  <a:lnTo>
                    <a:pt x="48006" y="0"/>
                  </a:lnTo>
                  <a:lnTo>
                    <a:pt x="48006" y="336042"/>
                  </a:lnTo>
                  <a:lnTo>
                    <a:pt x="0" y="336042"/>
                  </a:lnTo>
                  <a:close/>
                </a:path>
              </a:pathLst>
            </a:custGeom>
            <a:solidFill>
              <a:srgbClr val="193EB0"/>
            </a:solidFill>
          </p:spPr>
        </p:sp>
      </p:grpSp>
      <p:sp>
        <p:nvSpPr>
          <p:cNvPr id="17" name="TextBox 17"/>
          <p:cNvSpPr txBox="1"/>
          <p:nvPr/>
        </p:nvSpPr>
        <p:spPr>
          <a:xfrm>
            <a:off x="1690332" y="4592926"/>
            <a:ext cx="4128550" cy="857250"/>
          </a:xfrm>
          <a:prstGeom prst="rect">
            <a:avLst/>
          </a:prstGeom>
        </p:spPr>
        <p:txBody>
          <a:bodyPr lIns="0" tIns="0" rIns="0" bIns="0" rtlCol="0" anchor="t">
            <a:spAutoFit/>
          </a:bodyPr>
          <a:lstStyle/>
          <a:p>
            <a:pPr algn="l">
              <a:lnSpc>
                <a:spcPts val="1679"/>
              </a:lnSpc>
            </a:pPr>
            <a:r>
              <a:rPr lang="en-US" sz="1399">
                <a:solidFill>
                  <a:srgbClr val="1428A0"/>
                </a:solidFill>
                <a:latin typeface="Arimo"/>
                <a:ea typeface="Arimo"/>
                <a:cs typeface="Arimo"/>
                <a:sym typeface="Arimo"/>
              </a:rPr>
              <a:t>3.1. </a:t>
            </a:r>
            <a:r>
              <a:rPr lang="en-US" sz="1399">
                <a:solidFill>
                  <a:srgbClr val="1428A0"/>
                </a:solidFill>
                <a:latin typeface="Arimo"/>
                <a:ea typeface="Arimo"/>
                <a:cs typeface="Arimo"/>
                <a:sym typeface="Arimo"/>
                <a:hlinkClick r:id="rId7" tooltip="https://docs.google.com/document/d/1No9RLjF_eNVNc7mogbtZa4F-pUpNz546vU79Wx9Dwks/edit#heading=h.zcz8rbd5y9i1"/>
              </a:rPr>
              <a:t>Các thư viện</a:t>
            </a:r>
          </a:p>
          <a:p>
            <a:pPr algn="l">
              <a:lnSpc>
                <a:spcPts val="1679"/>
              </a:lnSpc>
            </a:pPr>
            <a:r>
              <a:rPr lang="en-US" sz="1399">
                <a:solidFill>
                  <a:srgbClr val="1428A0"/>
                </a:solidFill>
                <a:latin typeface="Arimo"/>
                <a:ea typeface="Arimo"/>
                <a:cs typeface="Arimo"/>
                <a:sym typeface="Arimo"/>
              </a:rPr>
              <a:t>3.2. </a:t>
            </a:r>
            <a:r>
              <a:rPr lang="en-US" sz="1399">
                <a:solidFill>
                  <a:srgbClr val="1428A0"/>
                </a:solidFill>
                <a:latin typeface="Arimo"/>
                <a:ea typeface="Arimo"/>
                <a:cs typeface="Arimo"/>
                <a:sym typeface="Arimo"/>
                <a:hlinkClick r:id="rId8" tooltip="https://docs.google.com/document/d/1No9RLjF_eNVNc7mogbtZa4F-pUpNz546vU79Wx9Dwks/edit#heading=h.8p3nsjc4tkik"/>
              </a:rPr>
              <a:t>Principal Component Analysis (PCA)</a:t>
            </a:r>
          </a:p>
          <a:p>
            <a:pPr algn="l">
              <a:lnSpc>
                <a:spcPts val="1680"/>
              </a:lnSpc>
            </a:pPr>
            <a:r>
              <a:rPr lang="en-US" sz="1400">
                <a:solidFill>
                  <a:srgbClr val="1428A0"/>
                </a:solidFill>
                <a:latin typeface="Arimo"/>
                <a:ea typeface="Arimo"/>
                <a:cs typeface="Arimo"/>
                <a:sym typeface="Arimo"/>
              </a:rPr>
              <a:t>3.3. </a:t>
            </a:r>
            <a:r>
              <a:rPr lang="en-US" sz="1400">
                <a:solidFill>
                  <a:srgbClr val="1428A0"/>
                </a:solidFill>
                <a:latin typeface="Arimo"/>
                <a:ea typeface="Arimo"/>
                <a:cs typeface="Arimo"/>
                <a:sym typeface="Arimo"/>
                <a:hlinkClick r:id="rId9" tooltip="https://docs.google.com/document/d/1No9RLjF_eNVNc7mogbtZa4F-pUpNz546vU79Wx9Dwks/edit#heading=h.u2pq3ck2iii6"/>
              </a:rPr>
              <a:t>Thuật toán K-Nearest Neighbors (KNN)</a:t>
            </a:r>
          </a:p>
          <a:p>
            <a:pPr algn="l">
              <a:lnSpc>
                <a:spcPts val="1679"/>
              </a:lnSpc>
            </a:pPr>
            <a:r>
              <a:rPr lang="en-US" sz="1399">
                <a:solidFill>
                  <a:srgbClr val="1428A0"/>
                </a:solidFill>
                <a:latin typeface="Arimo"/>
                <a:ea typeface="Arimo"/>
                <a:cs typeface="Arimo"/>
                <a:sym typeface="Arimo"/>
              </a:rPr>
              <a:t>3.4. </a:t>
            </a:r>
            <a:r>
              <a:rPr lang="en-US" sz="1399">
                <a:solidFill>
                  <a:srgbClr val="1428A0"/>
                </a:solidFill>
                <a:latin typeface="Arimo"/>
                <a:ea typeface="Arimo"/>
                <a:cs typeface="Arimo"/>
                <a:sym typeface="Arimo"/>
                <a:hlinkClick r:id="rId10" tooltip="https://docs.google.com/document/d/1No9RLjF_eNVNc7mogbtZa4F-pUpNz546vU79Wx9Dwks/edit#heading=h.sydmndj5kttv"/>
              </a:rPr>
              <a:t>Sử dụng Autoencoder đề xuất sách tương tự</a:t>
            </a:r>
          </a:p>
        </p:txBody>
      </p:sp>
      <p:sp>
        <p:nvSpPr>
          <p:cNvPr id="18" name="TextBox 18"/>
          <p:cNvSpPr txBox="1"/>
          <p:nvPr/>
        </p:nvSpPr>
        <p:spPr>
          <a:xfrm>
            <a:off x="710836" y="348143"/>
            <a:ext cx="8508320" cy="378857"/>
          </a:xfrm>
          <a:prstGeom prst="rect">
            <a:avLst/>
          </a:prstGeom>
        </p:spPr>
        <p:txBody>
          <a:bodyPr lIns="0" tIns="0" rIns="0" bIns="0" rtlCol="0" anchor="t">
            <a:spAutoFit/>
          </a:bodyPr>
          <a:lstStyle/>
          <a:p>
            <a:pPr algn="l">
              <a:lnSpc>
                <a:spcPts val="2879"/>
              </a:lnSpc>
            </a:pPr>
            <a:r>
              <a:rPr lang="en-US" sz="2400">
                <a:solidFill>
                  <a:srgbClr val="FFFFFF"/>
                </a:solidFill>
                <a:latin typeface="Arimo"/>
                <a:ea typeface="Arimo"/>
                <a:cs typeface="Arimo"/>
                <a:sym typeface="Arimo"/>
              </a:rPr>
              <a:t>Project Name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778274" y="1956823"/>
            <a:ext cx="6339926" cy="4215377"/>
          </a:xfrm>
          <a:custGeom>
            <a:avLst/>
            <a:gdLst/>
            <a:ahLst/>
            <a:cxnLst/>
            <a:rect l="l" t="t" r="r" b="b"/>
            <a:pathLst>
              <a:path w="6339926" h="4215377">
                <a:moveTo>
                  <a:pt x="0" y="0"/>
                </a:moveTo>
                <a:lnTo>
                  <a:pt x="6339927" y="0"/>
                </a:lnTo>
                <a:lnTo>
                  <a:pt x="6339927" y="4215377"/>
                </a:lnTo>
                <a:lnTo>
                  <a:pt x="0" y="4215377"/>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838200"/>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2.3.5 Top 20 độ tuổi có số lượng người dùng lớn nhất</a:t>
            </a:r>
          </a:p>
          <a:p>
            <a:pPr algn="l">
              <a:lnSpc>
                <a:spcPts val="3240"/>
              </a:lnSpc>
            </a:pPr>
            <a:endParaRPr lang="en-US" sz="2700">
              <a:solidFill>
                <a:srgbClr val="0D0D0D"/>
              </a:solidFill>
              <a:latin typeface="Arimo"/>
              <a:ea typeface="Arimo"/>
              <a:cs typeface="Arimo"/>
              <a:sym typeface="Arimo"/>
            </a:endParaRP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2.3</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Khai</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phá</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và</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trực</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quan</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hóa</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liệu</a:t>
            </a:r>
            <a:endPar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781449" y="2001001"/>
            <a:ext cx="6339926" cy="4269333"/>
          </a:xfrm>
          <a:custGeom>
            <a:avLst/>
            <a:gdLst/>
            <a:ahLst/>
            <a:cxnLst/>
            <a:rect l="l" t="t" r="r" b="b"/>
            <a:pathLst>
              <a:path w="6339926" h="4269333">
                <a:moveTo>
                  <a:pt x="0" y="0"/>
                </a:moveTo>
                <a:lnTo>
                  <a:pt x="6339927" y="0"/>
                </a:lnTo>
                <a:lnTo>
                  <a:pt x="6339927" y="4269333"/>
                </a:lnTo>
                <a:lnTo>
                  <a:pt x="0" y="4269333"/>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4286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2.3.6 Tỉ lệ phiếu bầu trên thang 10 sao</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2.3</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Khai</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phá</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và</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trực</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quan</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hóa</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liệu</a:t>
            </a:r>
            <a:endPar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2110743" y="2173616"/>
            <a:ext cx="5674989" cy="3998584"/>
          </a:xfrm>
          <a:custGeom>
            <a:avLst/>
            <a:gdLst/>
            <a:ahLst/>
            <a:cxnLst/>
            <a:rect l="l" t="t" r="r" b="b"/>
            <a:pathLst>
              <a:path w="5674989" h="3998584">
                <a:moveTo>
                  <a:pt x="0" y="0"/>
                </a:moveTo>
                <a:lnTo>
                  <a:pt x="5674989" y="0"/>
                </a:lnTo>
                <a:lnTo>
                  <a:pt x="5674989" y="3998584"/>
                </a:lnTo>
                <a:lnTo>
                  <a:pt x="0" y="3998584"/>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4286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2.3.7 Top 15 người dùng hàng đầu theo số phiếu bầu</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2.3</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Khai</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phá</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và</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trực</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quan</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hóa</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dữ</a:t>
            </a:r>
            <a:r>
              <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rPr>
              <a:t>liệu</a:t>
            </a:r>
            <a:endParaRPr lang="en-US" sz="1799" dirty="0">
              <a:solidFill>
                <a:schemeClr val="bg1"/>
              </a:solidFill>
              <a:latin typeface="Arimo"/>
              <a:ea typeface="Arimo"/>
              <a:cs typeface="Arimo"/>
              <a:sym typeface="Arimo"/>
              <a:hlinkClick r:id="rId4" tooltip="https://docs.google.com/document/d/1No9RLjF_eNVNc7mogbtZa4F-pUpNz546vU79Wx9Dwks/edit#heading=h.lbymwxy3cku8">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8541187" cy="10001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3.1.1. Pandas</a:t>
            </a: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3.1</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u="sng" dirty="0" err="1">
                <a:solidFill>
                  <a:schemeClr val="bg1"/>
                </a:solidFill>
                <a:latin typeface="Arimo"/>
                <a:ea typeface="Arimo"/>
                <a:cs typeface="Arimo"/>
                <a:sym typeface="Arimo"/>
              </a:rPr>
              <a:t>Các</a:t>
            </a:r>
            <a:r>
              <a:rPr lang="en-US" sz="1799" u="sng" dirty="0">
                <a:solidFill>
                  <a:schemeClr val="bg1"/>
                </a:solidFill>
                <a:latin typeface="Arimo"/>
                <a:ea typeface="Arimo"/>
                <a:cs typeface="Arimo"/>
                <a:sym typeface="Arimo"/>
              </a:rPr>
              <a:t> </a:t>
            </a:r>
            <a:r>
              <a:rPr lang="en-US" sz="1799" u="sng" dirty="0" err="1">
                <a:solidFill>
                  <a:schemeClr val="bg1"/>
                </a:solidFill>
                <a:latin typeface="Arimo"/>
                <a:ea typeface="Arimo"/>
                <a:cs typeface="Arimo"/>
                <a:sym typeface="Arimo"/>
              </a:rPr>
              <a:t>thư</a:t>
            </a:r>
            <a:r>
              <a:rPr lang="en-US" sz="1799" u="sng" dirty="0">
                <a:solidFill>
                  <a:schemeClr val="bg1"/>
                </a:solidFill>
                <a:latin typeface="Arimo"/>
                <a:ea typeface="Arimo"/>
                <a:cs typeface="Arimo"/>
                <a:sym typeface="Arimo"/>
              </a:rPr>
              <a:t> </a:t>
            </a:r>
            <a:r>
              <a:rPr lang="en-US" sz="1799" u="sng" dirty="0" err="1">
                <a:solidFill>
                  <a:schemeClr val="bg1"/>
                </a:solidFill>
                <a:latin typeface="Arimo"/>
                <a:ea typeface="Arimo"/>
                <a:cs typeface="Arimo"/>
                <a:sym typeface="Arimo"/>
              </a:rPr>
              <a:t>viện</a:t>
            </a:r>
            <a:endParaRPr lang="en-US" sz="1799" u="sng" dirty="0">
              <a:solidFill>
                <a:schemeClr val="bg1"/>
              </a:solidFill>
              <a:latin typeface="Arimo"/>
              <a:ea typeface="Arimo"/>
              <a:cs typeface="Arimo"/>
              <a:sym typeface="Arimo"/>
            </a:endParaRP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449468" y="2594953"/>
            <a:ext cx="9210675" cy="1085850"/>
          </a:xfrm>
          <a:prstGeom prst="rect">
            <a:avLst/>
          </a:prstGeom>
        </p:spPr>
        <p:txBody>
          <a:bodyPr lIns="0" tIns="0" rIns="0" bIns="0" rtlCol="0" anchor="t">
            <a:spAutoFit/>
          </a:bodyPr>
          <a:lstStyle/>
          <a:p>
            <a:pPr algn="l">
              <a:lnSpc>
                <a:spcPts val="2158"/>
              </a:lnSpc>
              <a:spcBef>
                <a:spcPct val="0"/>
              </a:spcBef>
            </a:pPr>
            <a:r>
              <a:rPr lang="en-US" sz="1799">
                <a:solidFill>
                  <a:srgbClr val="000000"/>
                </a:solidFill>
                <a:latin typeface="Arimo"/>
                <a:ea typeface="Arimo"/>
                <a:cs typeface="Arimo"/>
                <a:sym typeface="Arimo"/>
              </a:rPr>
              <a:t>Pandas là một thư viện dữ liệu mã nguồn mở mạnh mẽ trong Python, được thiết kế để dễ dàng thao tác, phân tích và quản lý dữ liệu có cấu trúc. Nó cung cấp hai cấu trúc dữ liệu chính:</a:t>
            </a:r>
          </a:p>
          <a:p>
            <a:pPr algn="ctr">
              <a:lnSpc>
                <a:spcPts val="2158"/>
              </a:lnSpc>
              <a:spcBef>
                <a:spcPct val="0"/>
              </a:spcBef>
            </a:pPr>
            <a:endParaRPr lang="en-US" sz="1799">
              <a:solidFill>
                <a:srgbClr val="000000"/>
              </a:solidFill>
              <a:latin typeface="Arimo"/>
              <a:ea typeface="Arimo"/>
              <a:cs typeface="Arimo"/>
              <a:sym typeface="Arimo"/>
            </a:endParaRPr>
          </a:p>
        </p:txBody>
      </p:sp>
      <p:sp>
        <p:nvSpPr>
          <p:cNvPr id="13" name="TextBox 13"/>
          <p:cNvSpPr txBox="1"/>
          <p:nvPr/>
        </p:nvSpPr>
        <p:spPr>
          <a:xfrm>
            <a:off x="685800" y="3864205"/>
            <a:ext cx="9210675" cy="1085850"/>
          </a:xfrm>
          <a:prstGeom prst="rect">
            <a:avLst/>
          </a:prstGeom>
        </p:spPr>
        <p:txBody>
          <a:bodyPr lIns="0" tIns="0" rIns="0" bIns="0" rtlCol="0" anchor="t">
            <a:spAutoFit/>
          </a:bodyPr>
          <a:lstStyle/>
          <a:p>
            <a:pPr marL="388405" lvl="1" indent="-194202" algn="l">
              <a:lnSpc>
                <a:spcPts val="2158"/>
              </a:lnSpc>
              <a:buFont typeface="Arial"/>
              <a:buChar char="•"/>
            </a:pPr>
            <a:r>
              <a:rPr lang="en-US" sz="1799">
                <a:solidFill>
                  <a:srgbClr val="000000"/>
                </a:solidFill>
                <a:latin typeface="Arimo"/>
                <a:ea typeface="Arimo"/>
                <a:cs typeface="Arimo"/>
                <a:sym typeface="Arimo"/>
              </a:rPr>
              <a:t>Series: Một mảng một chiều có nhãn, tương tự như một cột trong bảng, giúp quản lý các dữ liệu đơn lẻ một cách hiệu quả.</a:t>
            </a:r>
          </a:p>
          <a:p>
            <a:pPr marL="388405" lvl="1" indent="-194202" algn="l">
              <a:lnSpc>
                <a:spcPts val="2158"/>
              </a:lnSpc>
              <a:buFont typeface="Arial"/>
              <a:buChar char="•"/>
            </a:pPr>
            <a:r>
              <a:rPr lang="en-US" sz="1799">
                <a:solidFill>
                  <a:srgbClr val="000000"/>
                </a:solidFill>
                <a:latin typeface="Arimo"/>
                <a:ea typeface="Arimo"/>
                <a:cs typeface="Arimo"/>
                <a:sym typeface="Arimo"/>
              </a:rPr>
              <a:t>DataFrame: Một cấu trúc hai chiều giống như bảng tính, có khả năng lưu trữ và thao tác với các tập dữ liệu lớn, hỗ trợ nhiều kiểu dữ liệu khác nhau.</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8541187" cy="10001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3.1.2. Matplotlib</a:t>
            </a: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3.1</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u="sng" dirty="0" err="1">
                <a:solidFill>
                  <a:schemeClr val="bg1"/>
                </a:solidFill>
                <a:latin typeface="Arimo"/>
                <a:ea typeface="Arimo"/>
                <a:cs typeface="Arimo"/>
                <a:sym typeface="Arimo"/>
              </a:rPr>
              <a:t>Các</a:t>
            </a:r>
            <a:r>
              <a:rPr lang="en-US" sz="1799" u="sng" dirty="0">
                <a:solidFill>
                  <a:schemeClr val="bg1"/>
                </a:solidFill>
                <a:latin typeface="Arimo"/>
                <a:ea typeface="Arimo"/>
                <a:cs typeface="Arimo"/>
                <a:sym typeface="Arimo"/>
              </a:rPr>
              <a:t> </a:t>
            </a:r>
            <a:r>
              <a:rPr lang="en-US" sz="1799" u="sng" dirty="0" err="1">
                <a:solidFill>
                  <a:schemeClr val="bg1"/>
                </a:solidFill>
                <a:latin typeface="Arimo"/>
                <a:ea typeface="Arimo"/>
                <a:cs typeface="Arimo"/>
                <a:sym typeface="Arimo"/>
              </a:rPr>
              <a:t>thư</a:t>
            </a:r>
            <a:r>
              <a:rPr lang="en-US" sz="1799" u="sng" dirty="0">
                <a:solidFill>
                  <a:schemeClr val="bg1"/>
                </a:solidFill>
                <a:latin typeface="Arimo"/>
                <a:ea typeface="Arimo"/>
                <a:cs typeface="Arimo"/>
                <a:sym typeface="Arimo"/>
              </a:rPr>
              <a:t> </a:t>
            </a:r>
            <a:r>
              <a:rPr lang="en-US" sz="1799" u="sng" dirty="0" err="1">
                <a:solidFill>
                  <a:schemeClr val="bg1"/>
                </a:solidFill>
                <a:latin typeface="Arimo"/>
                <a:ea typeface="Arimo"/>
                <a:cs typeface="Arimo"/>
                <a:sym typeface="Arimo"/>
              </a:rPr>
              <a:t>viện</a:t>
            </a:r>
            <a:endParaRPr lang="en-US" sz="1799" u="sng" dirty="0">
              <a:solidFill>
                <a:schemeClr val="bg1"/>
              </a:solidFill>
              <a:latin typeface="Arimo"/>
              <a:ea typeface="Arimo"/>
              <a:cs typeface="Arimo"/>
              <a:sym typeface="Arimo"/>
            </a:endParaRP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446293" y="2392500"/>
            <a:ext cx="9232403" cy="1885950"/>
          </a:xfrm>
          <a:prstGeom prst="rect">
            <a:avLst/>
          </a:prstGeom>
        </p:spPr>
        <p:txBody>
          <a:bodyPr lIns="0" tIns="0" rIns="0" bIns="0" rtlCol="0" anchor="t">
            <a:spAutoFit/>
          </a:bodyPr>
          <a:lstStyle/>
          <a:p>
            <a:pPr algn="l">
              <a:lnSpc>
                <a:spcPts val="2158"/>
              </a:lnSpc>
              <a:spcBef>
                <a:spcPct val="0"/>
              </a:spcBef>
            </a:pPr>
            <a:r>
              <a:rPr lang="en-US" sz="1799">
                <a:solidFill>
                  <a:srgbClr val="000000"/>
                </a:solidFill>
                <a:latin typeface="Arimo"/>
                <a:ea typeface="Arimo"/>
                <a:cs typeface="Arimo"/>
                <a:sym typeface="Arimo"/>
              </a:rPr>
              <a:t>Matplotlib là một thư viện Python chuyên dụng cho việc tạo ra các biểu đồ và hình ảnh trực quan từ dữ liệu. Nó hỗ trợ một loạt các loại biểu đồ từ cơ bản đến phức tạp, bao gồm:</a:t>
            </a:r>
          </a:p>
          <a:p>
            <a:pPr algn="l">
              <a:lnSpc>
                <a:spcPts val="2158"/>
              </a:lnSpc>
              <a:spcBef>
                <a:spcPct val="0"/>
              </a:spcBef>
            </a:pPr>
            <a:endParaRPr lang="en-US" sz="1799">
              <a:solidFill>
                <a:srgbClr val="000000"/>
              </a:solidFill>
              <a:latin typeface="Arimo"/>
              <a:ea typeface="Arimo"/>
              <a:cs typeface="Arimo"/>
              <a:sym typeface="Arimo"/>
            </a:endParaRPr>
          </a:p>
          <a:p>
            <a:pPr algn="l">
              <a:lnSpc>
                <a:spcPts val="2158"/>
              </a:lnSpc>
              <a:spcBef>
                <a:spcPct val="0"/>
              </a:spcBef>
            </a:pPr>
            <a:endParaRPr lang="en-US" sz="1799">
              <a:solidFill>
                <a:srgbClr val="000000"/>
              </a:solidFill>
              <a:latin typeface="Arimo"/>
              <a:ea typeface="Arimo"/>
              <a:cs typeface="Arimo"/>
              <a:sym typeface="Arimo"/>
            </a:endParaRPr>
          </a:p>
          <a:p>
            <a:pPr marL="388405" lvl="1" indent="-194202" algn="l">
              <a:lnSpc>
                <a:spcPts val="2158"/>
              </a:lnSpc>
              <a:buFont typeface="Arial"/>
              <a:buChar char="•"/>
            </a:pPr>
            <a:r>
              <a:rPr lang="en-US" sz="1799">
                <a:solidFill>
                  <a:srgbClr val="000000"/>
                </a:solidFill>
                <a:latin typeface="Arimo"/>
                <a:ea typeface="Arimo"/>
                <a:cs typeface="Arimo"/>
                <a:sym typeface="Arimo"/>
              </a:rPr>
              <a:t>Biểu đồ đường: Thể hiện sự thay đổi của một hoặc nhiều biến số theo thời gian.</a:t>
            </a:r>
          </a:p>
          <a:p>
            <a:pPr marL="388405" lvl="1" indent="-194202" algn="l">
              <a:lnSpc>
                <a:spcPts val="2158"/>
              </a:lnSpc>
              <a:buFont typeface="Arial"/>
              <a:buChar char="•"/>
            </a:pPr>
            <a:r>
              <a:rPr lang="en-US" sz="1799">
                <a:solidFill>
                  <a:srgbClr val="000000"/>
                </a:solidFill>
                <a:latin typeface="Arimo"/>
                <a:ea typeface="Arimo"/>
                <a:cs typeface="Arimo"/>
                <a:sym typeface="Arimo"/>
              </a:rPr>
              <a:t>Biểu đồ phân tán (scatter plot): Dùng để thể hiện mối quan hệ giữa hai biến số.</a:t>
            </a:r>
          </a:p>
          <a:p>
            <a:pPr marL="388405" lvl="1" indent="-194202" algn="l">
              <a:lnSpc>
                <a:spcPts val="2158"/>
              </a:lnSpc>
              <a:buFont typeface="Arial"/>
              <a:buChar char="•"/>
            </a:pPr>
            <a:r>
              <a:rPr lang="en-US" sz="1799">
                <a:solidFill>
                  <a:srgbClr val="000000"/>
                </a:solidFill>
                <a:latin typeface="Arimo"/>
                <a:ea typeface="Arimo"/>
                <a:cs typeface="Arimo"/>
                <a:sym typeface="Arimo"/>
              </a:rPr>
              <a:t>Biểu đồ cột và biểu đồ thanh (bar chart): Thể hiện so sánh giữa các nhóm dữ liệu.</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8541187" cy="10001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3.1.3. Scikit-learn</a:t>
            </a: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3.1</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u="sng" dirty="0" err="1">
                <a:solidFill>
                  <a:schemeClr val="bg1"/>
                </a:solidFill>
                <a:latin typeface="Arimo"/>
                <a:ea typeface="Arimo"/>
                <a:cs typeface="Arimo"/>
                <a:sym typeface="Arimo"/>
              </a:rPr>
              <a:t>Các</a:t>
            </a:r>
            <a:r>
              <a:rPr lang="en-US" sz="1799" u="sng" dirty="0">
                <a:solidFill>
                  <a:schemeClr val="bg1"/>
                </a:solidFill>
                <a:latin typeface="Arimo"/>
                <a:ea typeface="Arimo"/>
                <a:cs typeface="Arimo"/>
                <a:sym typeface="Arimo"/>
              </a:rPr>
              <a:t> </a:t>
            </a:r>
            <a:r>
              <a:rPr lang="en-US" sz="1799" u="sng" dirty="0" err="1">
                <a:solidFill>
                  <a:schemeClr val="bg1"/>
                </a:solidFill>
                <a:latin typeface="Arimo"/>
                <a:ea typeface="Arimo"/>
                <a:cs typeface="Arimo"/>
                <a:sym typeface="Arimo"/>
              </a:rPr>
              <a:t>thư</a:t>
            </a:r>
            <a:r>
              <a:rPr lang="en-US" sz="1799" u="sng" dirty="0">
                <a:solidFill>
                  <a:schemeClr val="bg1"/>
                </a:solidFill>
                <a:latin typeface="Arimo"/>
                <a:ea typeface="Arimo"/>
                <a:cs typeface="Arimo"/>
                <a:sym typeface="Arimo"/>
              </a:rPr>
              <a:t> </a:t>
            </a:r>
            <a:r>
              <a:rPr lang="en-US" sz="1799" u="sng" dirty="0" err="1">
                <a:solidFill>
                  <a:schemeClr val="bg1"/>
                </a:solidFill>
                <a:latin typeface="Arimo"/>
                <a:ea typeface="Arimo"/>
                <a:cs typeface="Arimo"/>
                <a:sym typeface="Arimo"/>
              </a:rPr>
              <a:t>viện</a:t>
            </a:r>
            <a:endParaRPr lang="en-US" sz="1799" u="sng" dirty="0">
              <a:solidFill>
                <a:schemeClr val="bg1"/>
              </a:solidFill>
              <a:latin typeface="Arimo"/>
              <a:ea typeface="Arimo"/>
              <a:cs typeface="Arimo"/>
              <a:sym typeface="Arimo"/>
            </a:endParaRP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685800" y="2209800"/>
            <a:ext cx="8764382" cy="2952750"/>
          </a:xfrm>
          <a:prstGeom prst="rect">
            <a:avLst/>
          </a:prstGeom>
        </p:spPr>
        <p:txBody>
          <a:bodyPr lIns="0" tIns="0" rIns="0" bIns="0" rtlCol="0" anchor="t">
            <a:spAutoFit/>
          </a:bodyPr>
          <a:lstStyle/>
          <a:p>
            <a:pPr algn="l">
              <a:lnSpc>
                <a:spcPts val="2158"/>
              </a:lnSpc>
              <a:spcBef>
                <a:spcPct val="0"/>
              </a:spcBef>
            </a:pPr>
            <a:r>
              <a:rPr lang="en-US" sz="1799">
                <a:solidFill>
                  <a:srgbClr val="000000"/>
                </a:solidFill>
                <a:latin typeface="Arimo"/>
                <a:ea typeface="Arimo"/>
                <a:cs typeface="Arimo"/>
                <a:sym typeface="Arimo"/>
              </a:rPr>
              <a:t>Scikit-learn là một thư viện Python mạnh mẽ và toàn diện, cung cấp các công cụ cho học máy và khai thác dữ liệu. Nó bao gồm một loạt các thuật toán phổ biến, chẳng hạn như:</a:t>
            </a:r>
          </a:p>
          <a:p>
            <a:pPr algn="l">
              <a:lnSpc>
                <a:spcPts val="2158"/>
              </a:lnSpc>
              <a:spcBef>
                <a:spcPct val="0"/>
              </a:spcBef>
            </a:pPr>
            <a:endParaRPr lang="en-US" sz="1799">
              <a:solidFill>
                <a:srgbClr val="000000"/>
              </a:solidFill>
              <a:latin typeface="Arimo"/>
              <a:ea typeface="Arimo"/>
              <a:cs typeface="Arimo"/>
              <a:sym typeface="Arimo"/>
            </a:endParaRPr>
          </a:p>
          <a:p>
            <a:pPr algn="l">
              <a:lnSpc>
                <a:spcPts val="2158"/>
              </a:lnSpc>
              <a:spcBef>
                <a:spcPct val="0"/>
              </a:spcBef>
            </a:pPr>
            <a:endParaRPr lang="en-US" sz="1799">
              <a:solidFill>
                <a:srgbClr val="000000"/>
              </a:solidFill>
              <a:latin typeface="Arimo"/>
              <a:ea typeface="Arimo"/>
              <a:cs typeface="Arimo"/>
              <a:sym typeface="Arimo"/>
            </a:endParaRPr>
          </a:p>
          <a:p>
            <a:pPr marL="388405" lvl="1" indent="-194202" algn="l">
              <a:lnSpc>
                <a:spcPts val="2158"/>
              </a:lnSpc>
              <a:buFont typeface="Arial"/>
              <a:buChar char="•"/>
            </a:pPr>
            <a:r>
              <a:rPr lang="en-US" sz="1799">
                <a:solidFill>
                  <a:srgbClr val="000000"/>
                </a:solidFill>
                <a:latin typeface="Arimo"/>
                <a:ea typeface="Arimo"/>
                <a:cs typeface="Arimo"/>
                <a:sym typeface="Arimo"/>
              </a:rPr>
              <a:t>Phân loại (Classification): Thuật toán như SVM, Random Forest, và k-Nearest Neighbors giúp phân loại dữ liệu vào các nhóm khác nhau.</a:t>
            </a:r>
          </a:p>
          <a:p>
            <a:pPr marL="388405" lvl="1" indent="-194202" algn="l">
              <a:lnSpc>
                <a:spcPts val="2158"/>
              </a:lnSpc>
              <a:buFont typeface="Arial"/>
              <a:buChar char="•"/>
            </a:pPr>
            <a:r>
              <a:rPr lang="en-US" sz="1799">
                <a:solidFill>
                  <a:srgbClr val="000000"/>
                </a:solidFill>
                <a:latin typeface="Arimo"/>
                <a:ea typeface="Arimo"/>
                <a:cs typeface="Arimo"/>
                <a:sym typeface="Arimo"/>
              </a:rPr>
              <a:t>Hồi quy (Regression): Các mô hình như Linear Regression, Ridge, và Lasso giúp dự đoán các giá trị liên tục.</a:t>
            </a:r>
          </a:p>
          <a:p>
            <a:pPr marL="388405" lvl="1" indent="-194202" algn="l">
              <a:lnSpc>
                <a:spcPts val="2158"/>
              </a:lnSpc>
              <a:buFont typeface="Arial"/>
              <a:buChar char="•"/>
            </a:pPr>
            <a:r>
              <a:rPr lang="en-US" sz="1799">
                <a:solidFill>
                  <a:srgbClr val="000000"/>
                </a:solidFill>
                <a:latin typeface="Arimo"/>
                <a:ea typeface="Arimo"/>
                <a:cs typeface="Arimo"/>
                <a:sym typeface="Arimo"/>
              </a:rPr>
              <a:t>Phân cụm (Clustering): Thuật toán như K-means và DBSCAN được sử dụng để nhóm dữ liệu thành các cụm có ý nghĩa.</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8541187" cy="10001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3.1.4. SciPy</a:t>
            </a: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3.1</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nSpc>
                <a:spcPts val="2158"/>
              </a:lnSpc>
            </a:pPr>
            <a:r>
              <a:rPr lang="en-US" sz="1799" u="sng" dirty="0" err="1">
                <a:solidFill>
                  <a:schemeClr val="bg1"/>
                </a:solidFill>
                <a:latin typeface="Arimo"/>
                <a:ea typeface="Arimo"/>
                <a:cs typeface="Arimo"/>
                <a:sym typeface="Arimo"/>
              </a:rPr>
              <a:t>Các</a:t>
            </a:r>
            <a:r>
              <a:rPr lang="en-US" sz="1799" u="sng" dirty="0">
                <a:solidFill>
                  <a:schemeClr val="bg1"/>
                </a:solidFill>
                <a:latin typeface="Arimo"/>
                <a:ea typeface="Arimo"/>
                <a:cs typeface="Arimo"/>
                <a:sym typeface="Arimo"/>
              </a:rPr>
              <a:t> </a:t>
            </a:r>
            <a:r>
              <a:rPr lang="en-US" sz="1799" u="sng" dirty="0" err="1">
                <a:solidFill>
                  <a:schemeClr val="bg1"/>
                </a:solidFill>
                <a:latin typeface="Arimo"/>
                <a:ea typeface="Arimo"/>
                <a:cs typeface="Arimo"/>
                <a:sym typeface="Arimo"/>
              </a:rPr>
              <a:t>thư</a:t>
            </a:r>
            <a:r>
              <a:rPr lang="en-US" sz="1799" u="sng" dirty="0">
                <a:solidFill>
                  <a:schemeClr val="bg1"/>
                </a:solidFill>
                <a:latin typeface="Arimo"/>
                <a:ea typeface="Arimo"/>
                <a:cs typeface="Arimo"/>
                <a:sym typeface="Arimo"/>
              </a:rPr>
              <a:t> </a:t>
            </a:r>
            <a:r>
              <a:rPr lang="en-US" sz="1799" u="sng" dirty="0" err="1">
                <a:solidFill>
                  <a:schemeClr val="bg1"/>
                </a:solidFill>
                <a:latin typeface="Arimo"/>
                <a:ea typeface="Arimo"/>
                <a:cs typeface="Arimo"/>
                <a:sym typeface="Arimo"/>
              </a:rPr>
              <a:t>viện</a:t>
            </a:r>
            <a:endParaRPr lang="en-US" sz="1799" u="sng" dirty="0">
              <a:solidFill>
                <a:schemeClr val="bg1"/>
              </a:solidFill>
              <a:latin typeface="Arimo"/>
              <a:ea typeface="Arimo"/>
              <a:cs typeface="Arimo"/>
              <a:sym typeface="Arimo"/>
            </a:endParaRP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685800" y="2209800"/>
            <a:ext cx="8764382" cy="3486150"/>
          </a:xfrm>
          <a:prstGeom prst="rect">
            <a:avLst/>
          </a:prstGeom>
        </p:spPr>
        <p:txBody>
          <a:bodyPr lIns="0" tIns="0" rIns="0" bIns="0" rtlCol="0" anchor="t">
            <a:spAutoFit/>
          </a:bodyPr>
          <a:lstStyle/>
          <a:p>
            <a:pPr algn="l">
              <a:lnSpc>
                <a:spcPts val="2158"/>
              </a:lnSpc>
            </a:pPr>
            <a:r>
              <a:rPr lang="en-US" sz="1799">
                <a:solidFill>
                  <a:srgbClr val="000000"/>
                </a:solidFill>
                <a:latin typeface="Arimo"/>
                <a:ea typeface="Arimo"/>
                <a:cs typeface="Arimo"/>
                <a:sym typeface="Arimo"/>
              </a:rPr>
              <a:t> SciPy là một thư viện Python được xây dựng trên NumPy, cung cấp các chức năng cấp cao cho khoa học tính toán. Nó bao gồm nhiều mô-đun để giải quyết các bài toán phức tạp:</a:t>
            </a:r>
          </a:p>
          <a:p>
            <a:pPr algn="l">
              <a:lnSpc>
                <a:spcPts val="2158"/>
              </a:lnSpc>
            </a:pPr>
            <a:endParaRPr lang="en-US" sz="1799">
              <a:solidFill>
                <a:srgbClr val="000000"/>
              </a:solidFill>
              <a:latin typeface="Arimo"/>
              <a:ea typeface="Arimo"/>
              <a:cs typeface="Arimo"/>
              <a:sym typeface="Arimo"/>
            </a:endParaRPr>
          </a:p>
          <a:p>
            <a:pPr algn="l">
              <a:lnSpc>
                <a:spcPts val="2158"/>
              </a:lnSpc>
            </a:pPr>
            <a:endParaRPr lang="en-US" sz="1799">
              <a:solidFill>
                <a:srgbClr val="000000"/>
              </a:solidFill>
              <a:latin typeface="Arimo"/>
              <a:ea typeface="Arimo"/>
              <a:cs typeface="Arimo"/>
              <a:sym typeface="Arimo"/>
            </a:endParaRPr>
          </a:p>
          <a:p>
            <a:pPr marL="388405" lvl="1" indent="-194202" algn="l">
              <a:lnSpc>
                <a:spcPts val="2158"/>
              </a:lnSpc>
              <a:buFont typeface="Arial"/>
              <a:buChar char="•"/>
            </a:pPr>
            <a:r>
              <a:rPr lang="en-US" sz="1799">
                <a:solidFill>
                  <a:srgbClr val="000000"/>
                </a:solidFill>
                <a:latin typeface="Arimo"/>
                <a:ea typeface="Arimo"/>
                <a:cs typeface="Arimo"/>
                <a:sym typeface="Arimo"/>
              </a:rPr>
              <a:t>Tối ưu hóa (Optimization): Bao gồm các thuật toán tối ưu hóa hàm số như minimize, fmin, hỗ trợ tìm điểm cực tiểu và cực đại của các hàm số trong không gian nhiều chiều.</a:t>
            </a:r>
          </a:p>
          <a:p>
            <a:pPr marL="388405" lvl="1" indent="-194202" algn="l">
              <a:lnSpc>
                <a:spcPts val="2158"/>
              </a:lnSpc>
              <a:buFont typeface="Arial"/>
              <a:buChar char="•"/>
            </a:pPr>
            <a:r>
              <a:rPr lang="en-US" sz="1799">
                <a:solidFill>
                  <a:srgbClr val="000000"/>
                </a:solidFill>
                <a:latin typeface="Arimo"/>
                <a:ea typeface="Arimo"/>
                <a:cs typeface="Arimo"/>
                <a:sym typeface="Arimo"/>
              </a:rPr>
              <a:t>Tích phân (Integration): Các công cụ như quad, dblquad giúp tính toán tích phân xác định với độ chính xác cao, hữu ích trong các bài toán vật lý và kỹ thuật.</a:t>
            </a:r>
          </a:p>
          <a:p>
            <a:pPr marL="388405" lvl="1" indent="-194202" algn="l">
              <a:lnSpc>
                <a:spcPts val="2158"/>
              </a:lnSpc>
              <a:buFont typeface="Arial"/>
              <a:buChar char="•"/>
            </a:pPr>
            <a:r>
              <a:rPr lang="en-US" sz="1799">
                <a:solidFill>
                  <a:srgbClr val="000000"/>
                </a:solidFill>
                <a:latin typeface="Arimo"/>
                <a:ea typeface="Arimo"/>
                <a:cs typeface="Arimo"/>
                <a:sym typeface="Arimo"/>
              </a:rPr>
              <a:t>Đại số tuyến tính (Linear Algebra): Hỗ trợ giải các hệ phương trình tuyến tính, tìm giá trị riêng, và nhiều phép biến đổi ma trận khác.</a:t>
            </a:r>
          </a:p>
          <a:p>
            <a:pPr algn="l">
              <a:lnSpc>
                <a:spcPts val="2158"/>
              </a:lnSpc>
            </a:pPr>
            <a:endParaRPr lang="en-US" sz="1799">
              <a:solidFill>
                <a:srgbClr val="000000"/>
              </a:solidFill>
              <a:latin typeface="Arimo"/>
              <a:ea typeface="Arimo"/>
              <a:cs typeface="Arimo"/>
              <a:sym typeface="Arim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8541187" cy="148590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3.1.5. Sklearn.neighbors.NearestNeighbors</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3.1</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u="sng" dirty="0" err="1">
                <a:solidFill>
                  <a:srgbClr val="FFFFFF"/>
                </a:solidFill>
                <a:latin typeface="Arimo"/>
                <a:ea typeface="Arimo"/>
                <a:cs typeface="Arimo"/>
                <a:sym typeface="Arimo"/>
              </a:rPr>
              <a:t>Các</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thư</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viện</a:t>
            </a:r>
            <a:endParaRPr lang="en-US" sz="1799" u="sng" dirty="0">
              <a:solidFill>
                <a:srgbClr val="FFFFFF"/>
              </a:solidFill>
              <a:latin typeface="Arimo"/>
              <a:ea typeface="Arimo"/>
              <a:cs typeface="Arimo"/>
              <a:sym typeface="Arimo"/>
            </a:endParaRP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685800" y="2209800"/>
            <a:ext cx="8764382" cy="3752850"/>
          </a:xfrm>
          <a:prstGeom prst="rect">
            <a:avLst/>
          </a:prstGeom>
        </p:spPr>
        <p:txBody>
          <a:bodyPr lIns="0" tIns="0" rIns="0" bIns="0" rtlCol="0" anchor="t">
            <a:spAutoFit/>
          </a:bodyPr>
          <a:lstStyle/>
          <a:p>
            <a:pPr algn="l">
              <a:lnSpc>
                <a:spcPts val="2158"/>
              </a:lnSpc>
            </a:pPr>
            <a:r>
              <a:rPr lang="en-US" sz="1799">
                <a:solidFill>
                  <a:srgbClr val="000000"/>
                </a:solidFill>
                <a:latin typeface="Arimo"/>
                <a:ea typeface="Arimo"/>
                <a:cs typeface="Arimo"/>
                <a:sym typeface="Arimo"/>
              </a:rPr>
              <a:t> Model NearestNeighbors trong Scikit-learn là một công cụ hiệu quả để thực hiện các thuật toán tìm kiếm hàng xóm gần nhất, được sử dụng phổ biến trong cả phân loại và hồi quy:</a:t>
            </a:r>
          </a:p>
          <a:p>
            <a:pPr algn="l">
              <a:lnSpc>
                <a:spcPts val="2158"/>
              </a:lnSpc>
            </a:pPr>
            <a:endParaRPr lang="en-US" sz="1799">
              <a:solidFill>
                <a:srgbClr val="000000"/>
              </a:solidFill>
              <a:latin typeface="Arimo"/>
              <a:ea typeface="Arimo"/>
              <a:cs typeface="Arimo"/>
              <a:sym typeface="Arimo"/>
            </a:endParaRPr>
          </a:p>
          <a:p>
            <a:pPr algn="l">
              <a:lnSpc>
                <a:spcPts val="2158"/>
              </a:lnSpc>
            </a:pPr>
            <a:endParaRPr lang="en-US" sz="1799">
              <a:solidFill>
                <a:srgbClr val="000000"/>
              </a:solidFill>
              <a:latin typeface="Arimo"/>
              <a:ea typeface="Arimo"/>
              <a:cs typeface="Arimo"/>
              <a:sym typeface="Arimo"/>
            </a:endParaRPr>
          </a:p>
          <a:p>
            <a:pPr marL="388405" lvl="1" indent="-194202" algn="l">
              <a:lnSpc>
                <a:spcPts val="2158"/>
              </a:lnSpc>
              <a:buFont typeface="Arial"/>
              <a:buChar char="•"/>
            </a:pPr>
            <a:r>
              <a:rPr lang="en-US" sz="1799">
                <a:solidFill>
                  <a:srgbClr val="000000"/>
                </a:solidFill>
                <a:latin typeface="Arimo"/>
                <a:ea typeface="Arimo"/>
                <a:cs typeface="Arimo"/>
                <a:sym typeface="Arimo"/>
              </a:rPr>
              <a:t>K-Nearest Neighbors (KNN): Đây là một thuật toán phi tham số dùng để phân loại hoặc hồi quy dữ liệu bằng cách xem xét các điểm gần nhất trong không gian đặc trưng. Nó hoạt động dựa trên khoảng cách giữa các điểm dữ liệu và có thể dễ dàng tùy chỉnh bằng các hàm đo khoảng cách khác nhau, như Euclidean hoặc Manhattan.</a:t>
            </a:r>
          </a:p>
          <a:p>
            <a:pPr marL="388405" lvl="1" indent="-194202" algn="l">
              <a:lnSpc>
                <a:spcPts val="2158"/>
              </a:lnSpc>
              <a:buFont typeface="Arial"/>
              <a:buChar char="•"/>
            </a:pPr>
            <a:r>
              <a:rPr lang="en-US" sz="1799">
                <a:solidFill>
                  <a:srgbClr val="000000"/>
                </a:solidFill>
                <a:latin typeface="Arimo"/>
                <a:ea typeface="Arimo"/>
                <a:cs typeface="Arimo"/>
                <a:sym typeface="Arimo"/>
              </a:rPr>
              <a:t>Ưu điểm: Thuật toán KNN đơn giản, dễ triển khai và không yêu cầu giả định mạnh mẽ về phân phối dữ liệu. Nó thường được sử dụng như một phương pháp cơ sở trong các bài toán học máy.</a:t>
            </a:r>
          </a:p>
          <a:p>
            <a:pPr algn="l">
              <a:lnSpc>
                <a:spcPts val="2158"/>
              </a:lnSpc>
            </a:pPr>
            <a:endParaRPr lang="en-US" sz="1799">
              <a:solidFill>
                <a:srgbClr val="000000"/>
              </a:solidFill>
              <a:latin typeface="Arimo"/>
              <a:ea typeface="Arimo"/>
              <a:cs typeface="Arimo"/>
              <a:sym typeface="Arim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8" name="TextBox 8"/>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9" name="TextBox 9"/>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0" name="TextBox 10"/>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1" name="TextBox 11"/>
          <p:cNvSpPr txBox="1"/>
          <p:nvPr/>
        </p:nvSpPr>
        <p:spPr>
          <a:xfrm>
            <a:off x="449468" y="1411425"/>
            <a:ext cx="8541187" cy="197167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3.2.1 Khái niệm </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12" name="TextBox 12"/>
          <p:cNvSpPr txBox="1"/>
          <p:nvPr/>
        </p:nvSpPr>
        <p:spPr>
          <a:xfrm>
            <a:off x="1060571" y="2354400"/>
            <a:ext cx="8514588" cy="1583080"/>
          </a:xfrm>
          <a:prstGeom prst="rect">
            <a:avLst/>
          </a:prstGeom>
        </p:spPr>
        <p:txBody>
          <a:bodyPr lIns="0" tIns="0" rIns="0" bIns="0" rtlCol="0" anchor="t">
            <a:spAutoFit/>
          </a:bodyPr>
          <a:lstStyle/>
          <a:p>
            <a:pPr algn="l">
              <a:lnSpc>
                <a:spcPts val="2518"/>
              </a:lnSpc>
            </a:pPr>
            <a:r>
              <a:rPr lang="en-US" sz="1799">
                <a:solidFill>
                  <a:srgbClr val="000000"/>
                </a:solidFill>
                <a:latin typeface="Arimo"/>
                <a:ea typeface="Arimo"/>
                <a:cs typeface="Arimo"/>
                <a:sym typeface="Arimo"/>
              </a:rPr>
              <a:t>Principal Component Analysis (PCA) là một kỹ thuật phân tích dữ liệu dùng để giảm số lượng biến (đặc trưng) trong tập dữ liệu bằng cách chuyển đổi các biến gốc thành các thành phần chính không tương quan, trong đó các thành phần này giải thích nhiều biến thiên nhất trong dữ liệu.</a:t>
            </a:r>
          </a:p>
          <a:p>
            <a:pPr algn="l">
              <a:lnSpc>
                <a:spcPts val="2518"/>
              </a:lnSpc>
            </a:pPr>
            <a:endParaRPr lang="en-US" sz="1799">
              <a:solidFill>
                <a:srgbClr val="000000"/>
              </a:solidFill>
              <a:latin typeface="Arimo"/>
              <a:ea typeface="Arimo"/>
              <a:cs typeface="Arimo"/>
              <a:sym typeface="Arim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8" name="TextBox 8"/>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9" name="TextBox 9"/>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0" name="TextBox 10"/>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1" name="TextBox 11"/>
          <p:cNvSpPr txBox="1"/>
          <p:nvPr/>
        </p:nvSpPr>
        <p:spPr>
          <a:xfrm>
            <a:off x="449468" y="1411425"/>
            <a:ext cx="8541187" cy="197167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3.2.2 Chức Năng</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12" name="TextBox 12"/>
          <p:cNvSpPr txBox="1"/>
          <p:nvPr/>
        </p:nvSpPr>
        <p:spPr>
          <a:xfrm>
            <a:off x="1060571" y="2316300"/>
            <a:ext cx="8514588" cy="2485671"/>
          </a:xfrm>
          <a:prstGeom prst="rect">
            <a:avLst/>
          </a:prstGeom>
        </p:spPr>
        <p:txBody>
          <a:bodyPr lIns="0" tIns="0" rIns="0" bIns="0" rtlCol="0" anchor="t">
            <a:spAutoFit/>
          </a:bodyPr>
          <a:lstStyle/>
          <a:p>
            <a:pPr marL="388405" lvl="1" indent="-194202" algn="l">
              <a:lnSpc>
                <a:spcPts val="2914"/>
              </a:lnSpc>
              <a:buFont typeface="Arial"/>
              <a:buChar char="•"/>
            </a:pPr>
            <a:r>
              <a:rPr lang="en-US" sz="1799">
                <a:solidFill>
                  <a:srgbClr val="000000"/>
                </a:solidFill>
                <a:latin typeface="Arimo"/>
                <a:ea typeface="Arimo"/>
                <a:cs typeface="Arimo"/>
                <a:sym typeface="Arimo"/>
              </a:rPr>
              <a:t>Giảm chiều dữ liệu: Giảm số lượng đặc trưng (biến) trong dữ liệu mà vẫn giữ lại phần lớn thông tin quan trọng.</a:t>
            </a:r>
          </a:p>
          <a:p>
            <a:pPr marL="388405" lvl="1" indent="-194202" algn="l">
              <a:lnSpc>
                <a:spcPts val="2914"/>
              </a:lnSpc>
              <a:buFont typeface="Arial"/>
              <a:buChar char="•"/>
            </a:pPr>
            <a:r>
              <a:rPr lang="en-US" sz="1799">
                <a:solidFill>
                  <a:srgbClr val="000000"/>
                </a:solidFill>
                <a:latin typeface="Arimo"/>
                <a:ea typeface="Arimo"/>
                <a:cs typeface="Arimo"/>
                <a:sym typeface="Arimo"/>
              </a:rPr>
              <a:t>Tìm thành phần chính: Xác định các hướng (thành phần chính) trong không gian dữ liệu mà dữ liệu phân tán nhiều nhất.</a:t>
            </a:r>
          </a:p>
          <a:p>
            <a:pPr marL="388405" lvl="1" indent="-194202" algn="l">
              <a:lnSpc>
                <a:spcPts val="2914"/>
              </a:lnSpc>
              <a:buFont typeface="Arial"/>
              <a:buChar char="•"/>
            </a:pPr>
            <a:r>
              <a:rPr lang="en-US" sz="1799">
                <a:solidFill>
                  <a:srgbClr val="000000"/>
                </a:solidFill>
                <a:latin typeface="Arimo"/>
                <a:ea typeface="Arimo"/>
                <a:cs typeface="Arimo"/>
                <a:sym typeface="Arimo"/>
              </a:rPr>
              <a:t>Tăng cường khả năng trực quan: Giúp giảm số chiều của dữ liệu để dễ dàng trực quan hóa.</a:t>
            </a:r>
          </a:p>
          <a:p>
            <a:pPr algn="l">
              <a:lnSpc>
                <a:spcPts val="2158"/>
              </a:lnSpc>
              <a:spcBef>
                <a:spcPct val="0"/>
              </a:spcBef>
            </a:pPr>
            <a:endParaRPr lang="en-US" sz="1799">
              <a:solidFill>
                <a:srgbClr val="000000"/>
              </a:solidFill>
              <a:latin typeface="Arimo"/>
              <a:ea typeface="Arimo"/>
              <a:cs typeface="Arimo"/>
              <a:sym typeface="Arim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91051"/>
            <a:ext cx="613839" cy="142875"/>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430950"/>
            <a:ext cx="3238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1.1</a:t>
            </a:r>
          </a:p>
        </p:txBody>
      </p:sp>
      <p:sp>
        <p:nvSpPr>
          <p:cNvPr id="8" name="TextBox 8"/>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u="sng" dirty="0" err="1">
                <a:solidFill>
                  <a:srgbClr val="FFFFFF"/>
                </a:solidFill>
                <a:latin typeface="Arimo Bold"/>
                <a:ea typeface="Arimo Bold"/>
                <a:cs typeface="Arimo Bold"/>
                <a:sym typeface="Arimo Bold"/>
              </a:rPr>
              <a:t>Giới</a:t>
            </a:r>
            <a:r>
              <a:rPr lang="en-US" sz="1799" u="sng" dirty="0">
                <a:solidFill>
                  <a:srgbClr val="FFFFFF"/>
                </a:solidFill>
                <a:latin typeface="Arimo Bold"/>
                <a:ea typeface="Arimo Bold"/>
                <a:cs typeface="Arimo Bold"/>
                <a:sym typeface="Arimo Bold"/>
              </a:rPr>
              <a:t> </a:t>
            </a:r>
            <a:r>
              <a:rPr lang="en-US" sz="1799" u="sng" dirty="0" err="1">
                <a:solidFill>
                  <a:srgbClr val="FFFFFF"/>
                </a:solidFill>
                <a:latin typeface="Arimo Bold"/>
                <a:ea typeface="Arimo Bold"/>
                <a:cs typeface="Arimo Bold"/>
                <a:sym typeface="Arimo Bold"/>
              </a:rPr>
              <a:t>thiệu</a:t>
            </a:r>
            <a:r>
              <a:rPr lang="en-US" sz="1799" u="sng" dirty="0">
                <a:solidFill>
                  <a:srgbClr val="FFFFFF"/>
                </a:solidFill>
                <a:latin typeface="Arimo Bold"/>
                <a:ea typeface="Arimo Bold"/>
                <a:cs typeface="Arimo Bold"/>
                <a:sym typeface="Arimo Bold"/>
              </a:rPr>
              <a:t> </a:t>
            </a:r>
            <a:r>
              <a:rPr lang="en-US" sz="1799" u="sng" dirty="0" err="1">
                <a:solidFill>
                  <a:srgbClr val="FFFFFF"/>
                </a:solidFill>
                <a:latin typeface="Arimo Bold"/>
                <a:ea typeface="Arimo Bold"/>
                <a:cs typeface="Arimo Bold"/>
                <a:sym typeface="Arimo Bold"/>
              </a:rPr>
              <a:t>về</a:t>
            </a:r>
            <a:r>
              <a:rPr lang="en-US" sz="1799" u="sng" dirty="0">
                <a:solidFill>
                  <a:srgbClr val="FFFFFF"/>
                </a:solidFill>
                <a:latin typeface="Arimo Bold"/>
                <a:ea typeface="Arimo Bold"/>
                <a:cs typeface="Arimo Bold"/>
                <a:sym typeface="Arimo Bold"/>
              </a:rPr>
              <a:t> </a:t>
            </a:r>
            <a:r>
              <a:rPr lang="en-US" sz="1799" u="sng" dirty="0" err="1">
                <a:solidFill>
                  <a:srgbClr val="FFFFFF"/>
                </a:solidFill>
                <a:latin typeface="Arimo Bold"/>
                <a:ea typeface="Arimo Bold"/>
                <a:cs typeface="Arimo Bold"/>
                <a:sym typeface="Arimo Bold"/>
              </a:rPr>
              <a:t>đề</a:t>
            </a:r>
            <a:r>
              <a:rPr lang="en-US" sz="1799" u="sng" dirty="0">
                <a:solidFill>
                  <a:srgbClr val="FFFFFF"/>
                </a:solidFill>
                <a:latin typeface="Arimo Bold"/>
                <a:ea typeface="Arimo Bold"/>
                <a:cs typeface="Arimo Bold"/>
                <a:sym typeface="Arimo Bold"/>
              </a:rPr>
              <a:t> </a:t>
            </a:r>
            <a:r>
              <a:rPr lang="en-US" sz="1799" u="sng" dirty="0" err="1">
                <a:solidFill>
                  <a:srgbClr val="FFFFFF"/>
                </a:solidFill>
                <a:latin typeface="Arimo Bold"/>
                <a:ea typeface="Arimo Bold"/>
                <a:cs typeface="Arimo Bold"/>
                <a:sym typeface="Arimo Bold"/>
              </a:rPr>
              <a:t>tài</a:t>
            </a:r>
            <a:endParaRPr lang="en-US" sz="1799" u="sng" dirty="0">
              <a:solidFill>
                <a:srgbClr val="FFFFFF"/>
              </a:solidFill>
              <a:latin typeface="Arimo Bold"/>
              <a:ea typeface="Arimo Bold"/>
              <a:cs typeface="Arimo Bold"/>
              <a:sym typeface="Arimo Bold"/>
            </a:endParaRPr>
          </a:p>
        </p:txBody>
      </p:sp>
      <p:sp>
        <p:nvSpPr>
          <p:cNvPr id="9" name="TextBox 9"/>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01</a:t>
            </a:r>
          </a:p>
        </p:txBody>
      </p:sp>
      <p:sp>
        <p:nvSpPr>
          <p:cNvPr id="10" name="TextBox 10"/>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1" name="TextBox 11"/>
          <p:cNvSpPr txBox="1"/>
          <p:nvPr/>
        </p:nvSpPr>
        <p:spPr>
          <a:xfrm>
            <a:off x="905411" y="2560702"/>
            <a:ext cx="8377726" cy="2076450"/>
          </a:xfrm>
          <a:prstGeom prst="rect">
            <a:avLst/>
          </a:prstGeom>
        </p:spPr>
        <p:txBody>
          <a:bodyPr lIns="0" tIns="0" rIns="0" bIns="0" rtlCol="0" anchor="t">
            <a:spAutoFit/>
          </a:bodyPr>
          <a:lstStyle/>
          <a:p>
            <a:pPr algn="l">
              <a:lnSpc>
                <a:spcPts val="2758"/>
              </a:lnSpc>
              <a:spcBef>
                <a:spcPct val="0"/>
              </a:spcBef>
            </a:pPr>
            <a:r>
              <a:rPr lang="en-US" sz="2298">
                <a:solidFill>
                  <a:srgbClr val="000000"/>
                </a:solidFill>
                <a:latin typeface="Arimo"/>
                <a:ea typeface="Arimo"/>
                <a:cs typeface="Arimo"/>
                <a:sym typeface="Arimo"/>
              </a:rPr>
              <a:t>Hệ thống gợi ý sách (book recommendation system) là một ứng dụng của trí tuệ nhân tạo và học máy, nhằm mục đích đề xuất các sách hoặc nội dung tài liệu phù hợp với sở thích và hành vi đọc của người dùng. Hệ thống này có thể giúp người dùng phát hiện được những quyển sách mà họ có thể quan tâm, nhưng chưa biết hoặc chưa từng nghe đến.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dirty="0">
                <a:solidFill>
                  <a:srgbClr val="FFFFFF"/>
                </a:solidFill>
                <a:latin typeface="Arimo"/>
                <a:ea typeface="Arimo"/>
                <a:cs typeface="Arimo"/>
                <a:sym typeface="Arimo"/>
              </a:rPr>
              <a:t>3.2</a:t>
            </a:r>
          </a:p>
        </p:txBody>
      </p:sp>
      <p:sp>
        <p:nvSpPr>
          <p:cNvPr id="8" name="TextBox 8"/>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9" name="TextBox 9"/>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0" name="TextBox 10"/>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1" name="TextBox 11"/>
          <p:cNvSpPr txBox="1"/>
          <p:nvPr/>
        </p:nvSpPr>
        <p:spPr>
          <a:xfrm>
            <a:off x="449468" y="1411425"/>
            <a:ext cx="8541187" cy="197167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3.2.3 Cơ Chế Hoạt Động</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12" name="TextBox 12"/>
          <p:cNvSpPr txBox="1"/>
          <p:nvPr/>
        </p:nvSpPr>
        <p:spPr>
          <a:xfrm>
            <a:off x="1060571" y="2316300"/>
            <a:ext cx="8514588" cy="2847621"/>
          </a:xfrm>
          <a:prstGeom prst="rect">
            <a:avLst/>
          </a:prstGeom>
        </p:spPr>
        <p:txBody>
          <a:bodyPr lIns="0" tIns="0" rIns="0" bIns="0" rtlCol="0" anchor="t">
            <a:spAutoFit/>
          </a:bodyPr>
          <a:lstStyle/>
          <a:p>
            <a:pPr marL="388405" lvl="1" indent="-194202" algn="l">
              <a:lnSpc>
                <a:spcPts val="2914"/>
              </a:lnSpc>
              <a:buFont typeface="Arial"/>
              <a:buChar char="•"/>
            </a:pPr>
            <a:r>
              <a:rPr lang="en-US" sz="1799">
                <a:solidFill>
                  <a:srgbClr val="000000"/>
                </a:solidFill>
                <a:latin typeface="Arimo"/>
                <a:ea typeface="Arimo"/>
                <a:cs typeface="Arimo"/>
                <a:sym typeface="Arimo"/>
              </a:rPr>
              <a:t>Chuẩn hóa dữ liệu: Loại bỏ trung bình của từng đặc trưng.</a:t>
            </a:r>
          </a:p>
          <a:p>
            <a:pPr marL="388405" lvl="1" indent="-194202" algn="l">
              <a:lnSpc>
                <a:spcPts val="2914"/>
              </a:lnSpc>
              <a:buFont typeface="Arial"/>
              <a:buChar char="•"/>
            </a:pPr>
            <a:r>
              <a:rPr lang="en-US" sz="1799">
                <a:solidFill>
                  <a:srgbClr val="000000"/>
                </a:solidFill>
                <a:latin typeface="Arimo"/>
                <a:ea typeface="Arimo"/>
                <a:cs typeface="Arimo"/>
                <a:sym typeface="Arimo"/>
              </a:rPr>
              <a:t>Tính ma trận hiệp phương sai: Đo lường mối quan hệ giữa các đặc trưng.</a:t>
            </a:r>
          </a:p>
          <a:p>
            <a:pPr marL="388405" lvl="1" indent="-194202" algn="l">
              <a:lnSpc>
                <a:spcPts val="2914"/>
              </a:lnSpc>
              <a:buFont typeface="Arial"/>
              <a:buChar char="•"/>
            </a:pPr>
            <a:r>
              <a:rPr lang="en-US" sz="1799">
                <a:solidFill>
                  <a:srgbClr val="000000"/>
                </a:solidFill>
                <a:latin typeface="Arimo"/>
                <a:ea typeface="Arimo"/>
                <a:cs typeface="Arimo"/>
                <a:sym typeface="Arimo"/>
              </a:rPr>
              <a:t>Tính toán các giá trị eigen và vector eigen: Xác định các thành phần chính.</a:t>
            </a:r>
          </a:p>
          <a:p>
            <a:pPr marL="388405" lvl="1" indent="-194202" algn="l">
              <a:lnSpc>
                <a:spcPts val="2914"/>
              </a:lnSpc>
              <a:buFont typeface="Arial"/>
              <a:buChar char="•"/>
            </a:pPr>
            <a:r>
              <a:rPr lang="en-US" sz="1799">
                <a:solidFill>
                  <a:srgbClr val="000000"/>
                </a:solidFill>
                <a:latin typeface="Arimo"/>
                <a:ea typeface="Arimo"/>
                <a:cs typeface="Arimo"/>
                <a:sym typeface="Arimo"/>
              </a:rPr>
              <a:t>Chọn các thành phần chính: Chọn các thành phần có giá trị eigen lớn nhất để giữ lại.</a:t>
            </a:r>
          </a:p>
          <a:p>
            <a:pPr marL="388405" lvl="1" indent="-194202" algn="l">
              <a:lnSpc>
                <a:spcPts val="2914"/>
              </a:lnSpc>
              <a:buFont typeface="Arial"/>
              <a:buChar char="•"/>
            </a:pPr>
            <a:r>
              <a:rPr lang="en-US" sz="1799">
                <a:solidFill>
                  <a:srgbClr val="000000"/>
                </a:solidFill>
                <a:latin typeface="Arimo"/>
                <a:ea typeface="Arimo"/>
                <a:cs typeface="Arimo"/>
                <a:sym typeface="Arimo"/>
              </a:rPr>
              <a:t>Chiếu dữ liệu: Biến đổi dữ liệu vào không gian của các thành phần chính đã chọn.</a:t>
            </a:r>
          </a:p>
          <a:p>
            <a:pPr algn="l">
              <a:lnSpc>
                <a:spcPts val="2158"/>
              </a:lnSpc>
              <a:spcBef>
                <a:spcPct val="0"/>
              </a:spcBef>
            </a:pPr>
            <a:endParaRPr lang="en-US" sz="1799">
              <a:solidFill>
                <a:srgbClr val="000000"/>
              </a:solidFill>
              <a:latin typeface="Arimo"/>
              <a:ea typeface="Arimo"/>
              <a:cs typeface="Arimo"/>
              <a:sym typeface="Arim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8" name="TextBox 8"/>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9" name="TextBox 9"/>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0" name="TextBox 10"/>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1" name="TextBox 11"/>
          <p:cNvSpPr txBox="1"/>
          <p:nvPr/>
        </p:nvSpPr>
        <p:spPr>
          <a:xfrm>
            <a:off x="449468" y="1411425"/>
            <a:ext cx="8541187" cy="197167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3.2.4 Ưu, nhược điểm</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12" name="TextBox 12"/>
          <p:cNvSpPr txBox="1"/>
          <p:nvPr/>
        </p:nvSpPr>
        <p:spPr>
          <a:xfrm>
            <a:off x="1060571" y="2316300"/>
            <a:ext cx="8514588" cy="1666521"/>
          </a:xfrm>
          <a:prstGeom prst="rect">
            <a:avLst/>
          </a:prstGeom>
        </p:spPr>
        <p:txBody>
          <a:bodyPr lIns="0" tIns="0" rIns="0" bIns="0" rtlCol="0" anchor="t">
            <a:spAutoFit/>
          </a:bodyPr>
          <a:lstStyle/>
          <a:p>
            <a:pPr algn="l">
              <a:lnSpc>
                <a:spcPts val="2914"/>
              </a:lnSpc>
            </a:pPr>
            <a:r>
              <a:rPr lang="en-US" sz="1799">
                <a:solidFill>
                  <a:srgbClr val="000000"/>
                </a:solidFill>
                <a:latin typeface="Arimo"/>
                <a:ea typeface="Arimo"/>
                <a:cs typeface="Arimo"/>
                <a:sym typeface="Arimo"/>
              </a:rPr>
              <a:t>Ưu Điểm</a:t>
            </a:r>
          </a:p>
          <a:p>
            <a:pPr marL="388405" lvl="1" indent="-194202" algn="l">
              <a:lnSpc>
                <a:spcPts val="2914"/>
              </a:lnSpc>
              <a:buFont typeface="Arial"/>
              <a:buChar char="•"/>
            </a:pPr>
            <a:r>
              <a:rPr lang="en-US" sz="1799">
                <a:solidFill>
                  <a:srgbClr val="000000"/>
                </a:solidFill>
                <a:latin typeface="Arimo"/>
                <a:ea typeface="Arimo"/>
                <a:cs typeface="Arimo"/>
                <a:sym typeface="Arimo"/>
              </a:rPr>
              <a:t>Giảm chiều dữ liệu: Giúp giảm số lượng biến mà không làm mất nhiều thông tin.</a:t>
            </a:r>
          </a:p>
          <a:p>
            <a:pPr marL="388405" lvl="1" indent="-194202" algn="l">
              <a:lnSpc>
                <a:spcPts val="2914"/>
              </a:lnSpc>
              <a:buFont typeface="Arial"/>
              <a:buChar char="•"/>
            </a:pPr>
            <a:r>
              <a:rPr lang="en-US" sz="1799">
                <a:solidFill>
                  <a:srgbClr val="000000"/>
                </a:solidFill>
                <a:latin typeface="Arimo"/>
                <a:ea typeface="Arimo"/>
                <a:cs typeface="Arimo"/>
                <a:sym typeface="Arimo"/>
              </a:rPr>
              <a:t>Giảm thiểu đa cộng tuyến: Loại bỏ các đặc trưng tương quan mạnh.</a:t>
            </a:r>
          </a:p>
          <a:p>
            <a:pPr marL="388405" lvl="1" indent="-194202" algn="l">
              <a:lnSpc>
                <a:spcPts val="2158"/>
              </a:lnSpc>
              <a:buFont typeface="Arial"/>
              <a:buChar char="•"/>
            </a:pPr>
            <a:r>
              <a:rPr lang="en-US" sz="1799">
                <a:solidFill>
                  <a:srgbClr val="000000"/>
                </a:solidFill>
                <a:latin typeface="Arimo"/>
                <a:ea typeface="Arimo"/>
                <a:cs typeface="Arimo"/>
                <a:sym typeface="Arimo"/>
              </a:rPr>
              <a:t>Cải thiện hiệu suất học máy: Giảm tải tính toán và giúp các thuật toán học máy hoạt động hiệu quả hơn.</a:t>
            </a:r>
          </a:p>
        </p:txBody>
      </p:sp>
      <p:sp>
        <p:nvSpPr>
          <p:cNvPr id="13" name="TextBox 13"/>
          <p:cNvSpPr txBox="1"/>
          <p:nvPr/>
        </p:nvSpPr>
        <p:spPr>
          <a:xfrm>
            <a:off x="1060571" y="4193619"/>
            <a:ext cx="8514588" cy="2170991"/>
          </a:xfrm>
          <a:prstGeom prst="rect">
            <a:avLst/>
          </a:prstGeom>
        </p:spPr>
        <p:txBody>
          <a:bodyPr lIns="0" tIns="0" rIns="0" bIns="0" rtlCol="0" anchor="t">
            <a:spAutoFit/>
          </a:bodyPr>
          <a:lstStyle/>
          <a:p>
            <a:pPr algn="l">
              <a:lnSpc>
                <a:spcPts val="2914"/>
              </a:lnSpc>
            </a:pPr>
            <a:r>
              <a:rPr lang="en-US" sz="1799">
                <a:solidFill>
                  <a:srgbClr val="000000"/>
                </a:solidFill>
                <a:latin typeface="Arimo"/>
                <a:ea typeface="Arimo"/>
                <a:cs typeface="Arimo"/>
                <a:sym typeface="Arimo"/>
              </a:rPr>
              <a:t> Nhược Điểm</a:t>
            </a:r>
          </a:p>
          <a:p>
            <a:pPr marL="388405" lvl="1" indent="-194202" algn="l">
              <a:lnSpc>
                <a:spcPts val="2914"/>
              </a:lnSpc>
              <a:buFont typeface="Arial"/>
              <a:buChar char="•"/>
            </a:pPr>
            <a:r>
              <a:rPr lang="en-US" sz="1799">
                <a:solidFill>
                  <a:srgbClr val="000000"/>
                </a:solidFill>
                <a:latin typeface="Arimo"/>
                <a:ea typeface="Arimo"/>
                <a:cs typeface="Arimo"/>
                <a:sym typeface="Arimo"/>
              </a:rPr>
              <a:t>Mất thông tin: Một số thông tin có thể bị mất khi giảm số chiều.</a:t>
            </a:r>
          </a:p>
          <a:p>
            <a:pPr marL="388405" lvl="1" indent="-194202" algn="l">
              <a:lnSpc>
                <a:spcPts val="2914"/>
              </a:lnSpc>
              <a:buFont typeface="Arial"/>
              <a:buChar char="•"/>
            </a:pPr>
            <a:r>
              <a:rPr lang="en-US" sz="1799">
                <a:solidFill>
                  <a:srgbClr val="000000"/>
                </a:solidFill>
                <a:latin typeface="Arimo"/>
                <a:ea typeface="Arimo"/>
                <a:cs typeface="Arimo"/>
                <a:sym typeface="Arimo"/>
              </a:rPr>
              <a:t>Khó giải thích: Các thành phần chính không luôn dễ hiểu hoặc có thể không có ý nghĩa rõ ràng.</a:t>
            </a:r>
          </a:p>
          <a:p>
            <a:pPr marL="388405" lvl="1" indent="-194202" algn="l">
              <a:lnSpc>
                <a:spcPts val="2914"/>
              </a:lnSpc>
              <a:buFont typeface="Arial"/>
              <a:buChar char="•"/>
            </a:pPr>
            <a:r>
              <a:rPr lang="en-US" sz="1799">
                <a:solidFill>
                  <a:srgbClr val="000000"/>
                </a:solidFill>
                <a:latin typeface="Arimo"/>
                <a:ea typeface="Arimo"/>
                <a:cs typeface="Arimo"/>
                <a:sym typeface="Arimo"/>
              </a:rPr>
              <a:t>Yêu cầu chuẩn hóa dữ liệu: Kết quả phụ thuộc vào việc dữ liệu có được chuẩn hóa hay không.</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8" name="TextBox 8"/>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9" name="TextBox 9"/>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0" name="TextBox 10"/>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1" name="TextBox 11"/>
          <p:cNvSpPr txBox="1"/>
          <p:nvPr/>
        </p:nvSpPr>
        <p:spPr>
          <a:xfrm>
            <a:off x="449468" y="1411425"/>
            <a:ext cx="8541187" cy="197167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3.2.5 Các Phương Thức PCA</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12" name="TextBox 12"/>
          <p:cNvSpPr txBox="1"/>
          <p:nvPr/>
        </p:nvSpPr>
        <p:spPr>
          <a:xfrm>
            <a:off x="790000" y="2316300"/>
            <a:ext cx="8514588" cy="3256841"/>
          </a:xfrm>
          <a:prstGeom prst="rect">
            <a:avLst/>
          </a:prstGeom>
        </p:spPr>
        <p:txBody>
          <a:bodyPr lIns="0" tIns="0" rIns="0" bIns="0" rtlCol="0" anchor="t">
            <a:spAutoFit/>
          </a:bodyPr>
          <a:lstStyle/>
          <a:p>
            <a:pPr marL="388405" lvl="1" indent="-194202" algn="l">
              <a:lnSpc>
                <a:spcPts val="2914"/>
              </a:lnSpc>
              <a:buFont typeface="Arial"/>
              <a:buChar char="•"/>
            </a:pPr>
            <a:r>
              <a:rPr lang="en-US" sz="1799">
                <a:solidFill>
                  <a:srgbClr val="000000"/>
                </a:solidFill>
                <a:latin typeface="Arimo"/>
                <a:ea typeface="Arimo"/>
                <a:cs typeface="Arimo"/>
                <a:sym typeface="Arimo"/>
              </a:rPr>
              <a:t>PCA Cơ Bản: Phương pháp truyền thống dựa trên tính toán ma trận hiệp phương sai và vector eigen.</a:t>
            </a:r>
          </a:p>
          <a:p>
            <a:pPr marL="388405" lvl="1" indent="-194202" algn="l">
              <a:lnSpc>
                <a:spcPts val="2914"/>
              </a:lnSpc>
              <a:buFont typeface="Arial"/>
              <a:buChar char="•"/>
            </a:pPr>
            <a:r>
              <a:rPr lang="en-US" sz="1799">
                <a:solidFill>
                  <a:srgbClr val="000000"/>
                </a:solidFill>
                <a:latin typeface="Arimo"/>
                <a:ea typeface="Arimo"/>
                <a:cs typeface="Arimo"/>
                <a:sym typeface="Arimo"/>
              </a:rPr>
              <a:t>SVD (Phân Tích Giá trị đơn) PCA: Sử dụng phân tích giá trị đơn (Singular Value Decomposition) thay cho ma trận hiệp phương sai, có thể hiệu quả hơn trong một số trường hợp.</a:t>
            </a:r>
          </a:p>
          <a:p>
            <a:pPr marL="388405" lvl="1" indent="-194202" algn="l">
              <a:lnSpc>
                <a:spcPts val="2914"/>
              </a:lnSpc>
              <a:buFont typeface="Arial"/>
              <a:buChar char="•"/>
            </a:pPr>
            <a:r>
              <a:rPr lang="en-US" sz="1799">
                <a:solidFill>
                  <a:srgbClr val="000000"/>
                </a:solidFill>
                <a:latin typeface="Arimo"/>
                <a:ea typeface="Arimo"/>
                <a:cs typeface="Arimo"/>
                <a:sym typeface="Arimo"/>
              </a:rPr>
              <a:t>Kernel PCA: Mở rộng PCA bằng cách sử dụng hàm hạt nhân để xử lý dữ liệu phi tuyến, giúp phát hiện cấu trúc phi tuyến trong dữ liệu.</a:t>
            </a:r>
          </a:p>
          <a:p>
            <a:pPr marL="388405" lvl="1" indent="-194202" algn="l">
              <a:lnSpc>
                <a:spcPts val="2914"/>
              </a:lnSpc>
              <a:buFont typeface="Arial"/>
              <a:buChar char="•"/>
            </a:pPr>
            <a:r>
              <a:rPr lang="en-US" sz="1799">
                <a:solidFill>
                  <a:srgbClr val="000000"/>
                </a:solidFill>
                <a:latin typeface="Arimo"/>
                <a:ea typeface="Arimo"/>
                <a:cs typeface="Arimo"/>
                <a:sym typeface="Arimo"/>
              </a:rPr>
              <a:t>Sparse PCA: Thêm điều kiện phân tách để giữ cho các thành phần chính trở nên thưa thớt hơn, giúp dễ dàng giải thích hơn.</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8" name="TextBox 8"/>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9" name="TextBox 9"/>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0" name="TextBox 10"/>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1" name="TextBox 11"/>
          <p:cNvSpPr txBox="1"/>
          <p:nvPr/>
        </p:nvSpPr>
        <p:spPr>
          <a:xfrm>
            <a:off x="449468" y="1411425"/>
            <a:ext cx="8541187" cy="245745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3.2.6 Các Thực Thi và Công Cụ</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12" name="TextBox 12"/>
          <p:cNvSpPr txBox="1"/>
          <p:nvPr/>
        </p:nvSpPr>
        <p:spPr>
          <a:xfrm>
            <a:off x="790000" y="2316300"/>
            <a:ext cx="8514588" cy="2190921"/>
          </a:xfrm>
          <a:prstGeom prst="rect">
            <a:avLst/>
          </a:prstGeom>
        </p:spPr>
        <p:txBody>
          <a:bodyPr lIns="0" tIns="0" rIns="0" bIns="0" rtlCol="0" anchor="t">
            <a:spAutoFit/>
          </a:bodyPr>
          <a:lstStyle/>
          <a:p>
            <a:pPr marL="388405" lvl="1" indent="-194202" algn="l">
              <a:lnSpc>
                <a:spcPts val="2914"/>
              </a:lnSpc>
              <a:buFont typeface="Arial"/>
              <a:buChar char="•"/>
            </a:pPr>
            <a:r>
              <a:rPr lang="en-US" sz="1799" dirty="0" err="1">
                <a:solidFill>
                  <a:srgbClr val="000000"/>
                </a:solidFill>
                <a:latin typeface="Arimo"/>
                <a:ea typeface="Arimo"/>
                <a:cs typeface="Arimo"/>
                <a:sym typeface="Arimo"/>
              </a:rPr>
              <a:t>Thư</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viện</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phần</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mềm</a:t>
            </a:r>
            <a:r>
              <a:rPr lang="en-US" sz="1799" dirty="0">
                <a:solidFill>
                  <a:srgbClr val="000000"/>
                </a:solidFill>
                <a:latin typeface="Arimo"/>
                <a:ea typeface="Arimo"/>
                <a:cs typeface="Arimo"/>
                <a:sym typeface="Arimo"/>
              </a:rPr>
              <a:t>: PCA </a:t>
            </a:r>
            <a:r>
              <a:rPr lang="en-US" sz="1799" dirty="0" err="1">
                <a:solidFill>
                  <a:srgbClr val="000000"/>
                </a:solidFill>
                <a:latin typeface="Arimo"/>
                <a:ea typeface="Arimo"/>
                <a:cs typeface="Arimo"/>
                <a:sym typeface="Arimo"/>
              </a:rPr>
              <a:t>được</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hỗ</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trợ</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bởi</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nhiều</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thư</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viện</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trong</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các</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ngôn</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ngữ</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lập</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trình</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phổ</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biến</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như</a:t>
            </a:r>
            <a:r>
              <a:rPr lang="en-US" sz="1799" dirty="0">
                <a:solidFill>
                  <a:srgbClr val="000000"/>
                </a:solidFill>
                <a:latin typeface="Arimo"/>
                <a:ea typeface="Arimo"/>
                <a:cs typeface="Arimo"/>
                <a:sym typeface="Arimo"/>
              </a:rPr>
              <a:t>:</a:t>
            </a:r>
          </a:p>
          <a:p>
            <a:pPr marL="776809" lvl="2" indent="-258936" algn="l">
              <a:lnSpc>
                <a:spcPts val="2914"/>
              </a:lnSpc>
              <a:buFont typeface="Arial"/>
              <a:buChar char="⚬"/>
            </a:pPr>
            <a:r>
              <a:rPr lang="en-US" sz="1799" dirty="0">
                <a:solidFill>
                  <a:srgbClr val="000000"/>
                </a:solidFill>
                <a:latin typeface="Arimo"/>
                <a:ea typeface="Arimo"/>
                <a:cs typeface="Arimo"/>
                <a:sym typeface="Arimo"/>
              </a:rPr>
              <a:t>Python: scikit-learn, </a:t>
            </a:r>
            <a:r>
              <a:rPr lang="en-US" sz="1799" dirty="0" err="1">
                <a:solidFill>
                  <a:srgbClr val="000000"/>
                </a:solidFill>
                <a:latin typeface="Arimo"/>
                <a:ea typeface="Arimo"/>
                <a:cs typeface="Arimo"/>
                <a:sym typeface="Arimo"/>
              </a:rPr>
              <a:t>numpy</a:t>
            </a:r>
            <a:r>
              <a:rPr lang="en-US" sz="1799" dirty="0">
                <a:solidFill>
                  <a:srgbClr val="000000"/>
                </a:solidFill>
                <a:latin typeface="Arimo"/>
                <a:ea typeface="Arimo"/>
                <a:cs typeface="Arimo"/>
                <a:sym typeface="Arimo"/>
              </a:rPr>
              <a:t>, pandas</a:t>
            </a:r>
          </a:p>
          <a:p>
            <a:pPr marL="388405" lvl="1" indent="-194202" algn="l">
              <a:lnSpc>
                <a:spcPts val="2914"/>
              </a:lnSpc>
              <a:buFont typeface="Arial"/>
              <a:buChar char="•"/>
            </a:pPr>
            <a:r>
              <a:rPr lang="en-US" sz="1799" dirty="0" err="1">
                <a:solidFill>
                  <a:srgbClr val="000000"/>
                </a:solidFill>
                <a:latin typeface="Arimo"/>
                <a:ea typeface="Arimo"/>
                <a:cs typeface="Arimo"/>
                <a:sym typeface="Arimo"/>
              </a:rPr>
              <a:t>Khả</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năng</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tương</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thích</a:t>
            </a:r>
            <a:r>
              <a:rPr lang="en-US" sz="1799" dirty="0">
                <a:solidFill>
                  <a:srgbClr val="000000"/>
                </a:solidFill>
                <a:latin typeface="Arimo"/>
                <a:ea typeface="Arimo"/>
                <a:cs typeface="Arimo"/>
                <a:sym typeface="Arimo"/>
              </a:rPr>
              <a:t>: PCA </a:t>
            </a:r>
            <a:r>
              <a:rPr lang="en-US" sz="1799" dirty="0" err="1">
                <a:solidFill>
                  <a:srgbClr val="000000"/>
                </a:solidFill>
                <a:latin typeface="Arimo"/>
                <a:ea typeface="Arimo"/>
                <a:cs typeface="Arimo"/>
                <a:sym typeface="Arimo"/>
              </a:rPr>
              <a:t>có</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thể</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hoạt</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động</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với</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dữ</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liệu</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lớn</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và</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phức</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tạp</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nhưng</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hiệu</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quả</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tính</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toán</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có</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thể</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bị</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ảnh</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hưởng</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nếu</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số</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lượng</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biến</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rất</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lớn</a:t>
            </a:r>
            <a:r>
              <a:rPr lang="en-US" sz="1799" dirty="0">
                <a:solidFill>
                  <a:srgbClr val="000000"/>
                </a:solidFill>
                <a:latin typeface="Arimo"/>
                <a:ea typeface="Arimo"/>
                <a:cs typeface="Arimo"/>
                <a:sym typeface="Arimo"/>
              </a:rPr>
              <a:t> so </a:t>
            </a:r>
            <a:r>
              <a:rPr lang="en-US" sz="1799" dirty="0" err="1">
                <a:solidFill>
                  <a:srgbClr val="000000"/>
                </a:solidFill>
                <a:latin typeface="Arimo"/>
                <a:ea typeface="Arimo"/>
                <a:cs typeface="Arimo"/>
                <a:sym typeface="Arimo"/>
              </a:rPr>
              <a:t>với</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số</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lượng</a:t>
            </a:r>
            <a:r>
              <a:rPr lang="en-US" sz="1799" dirty="0">
                <a:solidFill>
                  <a:srgbClr val="000000"/>
                </a:solidFill>
                <a:latin typeface="Arimo"/>
                <a:ea typeface="Arimo"/>
                <a:cs typeface="Arimo"/>
                <a:sym typeface="Arimo"/>
              </a:rPr>
              <a:t> </a:t>
            </a:r>
            <a:r>
              <a:rPr lang="en-US" sz="1799" dirty="0" err="1">
                <a:solidFill>
                  <a:srgbClr val="000000"/>
                </a:solidFill>
                <a:latin typeface="Arimo"/>
                <a:ea typeface="Arimo"/>
                <a:cs typeface="Arimo"/>
                <a:sym typeface="Arimo"/>
              </a:rPr>
              <a:t>mẫu</a:t>
            </a:r>
            <a:r>
              <a:rPr lang="en-US" sz="1799" dirty="0">
                <a:solidFill>
                  <a:srgbClr val="000000"/>
                </a:solidFill>
                <a:latin typeface="Arimo"/>
                <a:ea typeface="Arimo"/>
                <a:cs typeface="Arimo"/>
                <a:sym typeface="Arimo"/>
              </a:rPr>
              <a: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8" name="TextBox 8"/>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9" name="TextBox 9"/>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0" name="TextBox 10"/>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1" name="TextBox 11"/>
          <p:cNvSpPr txBox="1"/>
          <p:nvPr/>
        </p:nvSpPr>
        <p:spPr>
          <a:xfrm>
            <a:off x="449468" y="1411425"/>
            <a:ext cx="8541187" cy="245745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3.2.7 Ứng Dụng Thực Tế</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12" name="TextBox 12"/>
          <p:cNvSpPr txBox="1"/>
          <p:nvPr/>
        </p:nvSpPr>
        <p:spPr>
          <a:xfrm>
            <a:off x="790000" y="2316300"/>
            <a:ext cx="8514588" cy="1447091"/>
          </a:xfrm>
          <a:prstGeom prst="rect">
            <a:avLst/>
          </a:prstGeom>
        </p:spPr>
        <p:txBody>
          <a:bodyPr lIns="0" tIns="0" rIns="0" bIns="0" rtlCol="0" anchor="t">
            <a:spAutoFit/>
          </a:bodyPr>
          <a:lstStyle/>
          <a:p>
            <a:pPr marL="388405" lvl="1" indent="-194202" algn="l">
              <a:lnSpc>
                <a:spcPts val="2914"/>
              </a:lnSpc>
              <a:buFont typeface="Arial"/>
              <a:buChar char="•"/>
            </a:pPr>
            <a:r>
              <a:rPr lang="en-US" sz="1799">
                <a:solidFill>
                  <a:srgbClr val="000000"/>
                </a:solidFill>
                <a:latin typeface="Arimo"/>
                <a:ea typeface="Arimo"/>
                <a:cs typeface="Arimo"/>
                <a:sym typeface="Arimo"/>
              </a:rPr>
              <a:t>Nhận diện mẫu: Trong phân tích hình ảnh và nhận diện đối tượng.</a:t>
            </a:r>
          </a:p>
          <a:p>
            <a:pPr marL="388405" lvl="1" indent="-194202" algn="l">
              <a:lnSpc>
                <a:spcPts val="2914"/>
              </a:lnSpc>
              <a:buFont typeface="Arial"/>
              <a:buChar char="•"/>
            </a:pPr>
            <a:r>
              <a:rPr lang="en-US" sz="1799">
                <a:solidFill>
                  <a:srgbClr val="000000"/>
                </a:solidFill>
                <a:latin typeface="Arimo"/>
                <a:ea typeface="Arimo"/>
                <a:cs typeface="Arimo"/>
                <a:sym typeface="Arimo"/>
              </a:rPr>
              <a:t>Kết hợp dữ liệu: Trong việc kết hợp và phân tích dữ liệu từ các nguồn khác nhau.</a:t>
            </a:r>
          </a:p>
          <a:p>
            <a:pPr marL="388405" lvl="1" indent="-194202" algn="l">
              <a:lnSpc>
                <a:spcPts val="2914"/>
              </a:lnSpc>
              <a:buFont typeface="Arial"/>
              <a:buChar char="•"/>
            </a:pPr>
            <a:r>
              <a:rPr lang="en-US" sz="1799">
                <a:solidFill>
                  <a:srgbClr val="000000"/>
                </a:solidFill>
                <a:latin typeface="Arimo"/>
                <a:ea typeface="Arimo"/>
                <a:cs typeface="Arimo"/>
                <a:sym typeface="Arimo"/>
              </a:rPr>
              <a:t>Giảm số chiều dữ liệu: Trong các bài toán học máy như phân loại và hồi quy.</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3695816" y="2135669"/>
            <a:ext cx="5587322" cy="3572320"/>
          </a:xfrm>
          <a:custGeom>
            <a:avLst/>
            <a:gdLst/>
            <a:ahLst/>
            <a:cxnLst/>
            <a:rect l="l" t="t" r="r" b="b"/>
            <a:pathLst>
              <a:path w="5587322" h="3572320">
                <a:moveTo>
                  <a:pt x="0" y="0"/>
                </a:moveTo>
                <a:lnTo>
                  <a:pt x="5587322" y="0"/>
                </a:lnTo>
                <a:lnTo>
                  <a:pt x="5587322" y="3572320"/>
                </a:lnTo>
                <a:lnTo>
                  <a:pt x="0" y="3572320"/>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449468" y="1411425"/>
            <a:ext cx="8541187" cy="29432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3.2.8 Áp dụng trong Traning Model:</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13" name="TextBox 13"/>
          <p:cNvSpPr txBox="1"/>
          <p:nvPr/>
        </p:nvSpPr>
        <p:spPr>
          <a:xfrm>
            <a:off x="174363" y="2212492"/>
            <a:ext cx="3521452" cy="3321245"/>
          </a:xfrm>
          <a:prstGeom prst="rect">
            <a:avLst/>
          </a:prstGeom>
        </p:spPr>
        <p:txBody>
          <a:bodyPr lIns="0" tIns="0" rIns="0" bIns="0" rtlCol="0" anchor="t">
            <a:spAutoFit/>
          </a:bodyPr>
          <a:lstStyle/>
          <a:p>
            <a:pPr marL="359046" lvl="1" indent="-179523" algn="l">
              <a:lnSpc>
                <a:spcPts val="2694"/>
              </a:lnSpc>
              <a:buFont typeface="Arial"/>
              <a:buChar char="•"/>
            </a:pPr>
            <a:r>
              <a:rPr lang="en-US" sz="1663">
                <a:solidFill>
                  <a:srgbClr val="000000"/>
                </a:solidFill>
                <a:latin typeface="Arimo Bold"/>
                <a:ea typeface="Arimo Bold"/>
                <a:cs typeface="Arimo Bold"/>
                <a:sym typeface="Arimo Bold"/>
              </a:rPr>
              <a:t>Các hàng (title)</a:t>
            </a:r>
            <a:r>
              <a:rPr lang="en-US" sz="1663">
                <a:solidFill>
                  <a:srgbClr val="000000"/>
                </a:solidFill>
                <a:latin typeface="Arimo"/>
                <a:ea typeface="Arimo"/>
                <a:cs typeface="Arimo"/>
                <a:sym typeface="Arimo"/>
              </a:rPr>
              <a:t>: Đại diện cho các tiêu đề sách.</a:t>
            </a:r>
          </a:p>
          <a:p>
            <a:pPr marL="359046" lvl="1" indent="-179523" algn="l">
              <a:lnSpc>
                <a:spcPts val="2694"/>
              </a:lnSpc>
              <a:buFont typeface="Arial"/>
              <a:buChar char="•"/>
            </a:pPr>
            <a:r>
              <a:rPr lang="en-US" sz="1663">
                <a:solidFill>
                  <a:srgbClr val="000000"/>
                </a:solidFill>
                <a:latin typeface="Arimo Bold"/>
                <a:ea typeface="Arimo Bold"/>
                <a:cs typeface="Arimo Bold"/>
                <a:sym typeface="Arimo Bold"/>
              </a:rPr>
              <a:t>Các cột (user_id)</a:t>
            </a:r>
            <a:r>
              <a:rPr lang="en-US" sz="1663">
                <a:solidFill>
                  <a:srgbClr val="000000"/>
                </a:solidFill>
                <a:latin typeface="Arimo"/>
                <a:ea typeface="Arimo"/>
                <a:cs typeface="Arimo"/>
                <a:sym typeface="Arimo"/>
              </a:rPr>
              <a:t>: Đại diện cho các ID người dùng.</a:t>
            </a:r>
          </a:p>
          <a:p>
            <a:pPr marL="359046" lvl="1" indent="-179523" algn="l">
              <a:lnSpc>
                <a:spcPts val="2694"/>
              </a:lnSpc>
              <a:buFont typeface="Arial"/>
              <a:buChar char="•"/>
            </a:pPr>
            <a:r>
              <a:rPr lang="en-US" sz="1663">
                <a:solidFill>
                  <a:srgbClr val="000000"/>
                </a:solidFill>
                <a:latin typeface="Arimo Bold"/>
                <a:ea typeface="Arimo Bold"/>
                <a:cs typeface="Arimo Bold"/>
                <a:sym typeface="Arimo Bold"/>
              </a:rPr>
              <a:t>Các ô trong bảng</a:t>
            </a:r>
            <a:r>
              <a:rPr lang="en-US" sz="1663">
                <a:solidFill>
                  <a:srgbClr val="000000"/>
                </a:solidFill>
                <a:latin typeface="Arimo"/>
                <a:ea typeface="Arimo"/>
                <a:cs typeface="Arimo"/>
                <a:sym typeface="Arimo"/>
              </a:rPr>
              <a:t>: Chứa các điểm đánh giá mà người dùng dành cho cuốn sách. Nếu ô chứa "NaN" (Not a Number), điều đó có nghĩa là người dùng chưa đánh giá cuốn sách đó.</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449468" y="1411425"/>
            <a:ext cx="8541187" cy="29432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3.2.8 Áp dụng trong Traning Model:</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5" name="Freeform 5"/>
          <p:cNvSpPr/>
          <p:nvPr/>
        </p:nvSpPr>
        <p:spPr>
          <a:xfrm>
            <a:off x="3813335" y="2497490"/>
            <a:ext cx="5828514" cy="2827449"/>
          </a:xfrm>
          <a:custGeom>
            <a:avLst/>
            <a:gdLst/>
            <a:ahLst/>
            <a:cxnLst/>
            <a:rect l="l" t="t" r="r" b="b"/>
            <a:pathLst>
              <a:path w="5828514" h="2827449">
                <a:moveTo>
                  <a:pt x="0" y="0"/>
                </a:moveTo>
                <a:lnTo>
                  <a:pt x="5828514" y="0"/>
                </a:lnTo>
                <a:lnTo>
                  <a:pt x="5828514" y="2827449"/>
                </a:lnTo>
                <a:lnTo>
                  <a:pt x="0" y="2827449"/>
                </a:lnTo>
                <a:lnTo>
                  <a:pt x="0" y="0"/>
                </a:lnTo>
                <a:close/>
              </a:path>
            </a:pathLst>
          </a:custGeom>
          <a:blipFill>
            <a:blip r:embed="rId3"/>
            <a:stretch>
              <a:fillRect/>
            </a:stretch>
          </a:blipFill>
        </p:spPr>
      </p:sp>
      <p:sp>
        <p:nvSpPr>
          <p:cNvPr id="6" name="TextBox 6"/>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7" name="TextBox 7"/>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8" name="TextBox 8"/>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3" name="TextBox 13"/>
          <p:cNvSpPr txBox="1"/>
          <p:nvPr/>
        </p:nvSpPr>
        <p:spPr>
          <a:xfrm>
            <a:off x="387762" y="2774755"/>
            <a:ext cx="3012200" cy="654245"/>
          </a:xfrm>
          <a:prstGeom prst="rect">
            <a:avLst/>
          </a:prstGeom>
        </p:spPr>
        <p:txBody>
          <a:bodyPr lIns="0" tIns="0" rIns="0" bIns="0" rtlCol="0" anchor="t">
            <a:spAutoFit/>
          </a:bodyPr>
          <a:lstStyle/>
          <a:p>
            <a:pPr algn="l">
              <a:lnSpc>
                <a:spcPts val="2694"/>
              </a:lnSpc>
            </a:pPr>
            <a:r>
              <a:rPr lang="en-US" sz="1663">
                <a:solidFill>
                  <a:srgbClr val="000000"/>
                </a:solidFill>
                <a:latin typeface="Arimo"/>
                <a:ea typeface="Arimo"/>
                <a:cs typeface="Arimo"/>
                <a:sym typeface="Arimo"/>
              </a:rPr>
              <a:t>Chuyển hóa các dữ liệu NaN thành 0</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449468" y="1411425"/>
            <a:ext cx="8541187" cy="29432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3.2.8 Áp dụng trong Traning Model:</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5" name="Freeform 5"/>
          <p:cNvSpPr/>
          <p:nvPr/>
        </p:nvSpPr>
        <p:spPr>
          <a:xfrm>
            <a:off x="3813335" y="2497490"/>
            <a:ext cx="5828514" cy="2827449"/>
          </a:xfrm>
          <a:custGeom>
            <a:avLst/>
            <a:gdLst/>
            <a:ahLst/>
            <a:cxnLst/>
            <a:rect l="l" t="t" r="r" b="b"/>
            <a:pathLst>
              <a:path w="5828514" h="2827449">
                <a:moveTo>
                  <a:pt x="0" y="0"/>
                </a:moveTo>
                <a:lnTo>
                  <a:pt x="5828514" y="0"/>
                </a:lnTo>
                <a:lnTo>
                  <a:pt x="5828514" y="2827449"/>
                </a:lnTo>
                <a:lnTo>
                  <a:pt x="0" y="2827449"/>
                </a:lnTo>
                <a:lnTo>
                  <a:pt x="0" y="0"/>
                </a:lnTo>
                <a:close/>
              </a:path>
            </a:pathLst>
          </a:custGeom>
          <a:blipFill>
            <a:blip r:embed="rId3"/>
            <a:stretch>
              <a:fillRect/>
            </a:stretch>
          </a:blipFill>
        </p:spPr>
      </p:sp>
      <p:sp>
        <p:nvSpPr>
          <p:cNvPr id="6" name="TextBox 6"/>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7" name="TextBox 7"/>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8" name="TextBox 8"/>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3" name="TextBox 13"/>
          <p:cNvSpPr txBox="1"/>
          <p:nvPr/>
        </p:nvSpPr>
        <p:spPr>
          <a:xfrm>
            <a:off x="387762" y="2774755"/>
            <a:ext cx="3012200" cy="654245"/>
          </a:xfrm>
          <a:prstGeom prst="rect">
            <a:avLst/>
          </a:prstGeom>
        </p:spPr>
        <p:txBody>
          <a:bodyPr lIns="0" tIns="0" rIns="0" bIns="0" rtlCol="0" anchor="t">
            <a:spAutoFit/>
          </a:bodyPr>
          <a:lstStyle/>
          <a:p>
            <a:pPr algn="l">
              <a:lnSpc>
                <a:spcPts val="2694"/>
              </a:lnSpc>
            </a:pPr>
            <a:r>
              <a:rPr lang="en-US" sz="1663">
                <a:solidFill>
                  <a:srgbClr val="000000"/>
                </a:solidFill>
                <a:latin typeface="Arimo"/>
                <a:ea typeface="Arimo"/>
                <a:cs typeface="Arimo"/>
                <a:sym typeface="Arimo"/>
              </a:rPr>
              <a:t>Chuyển hóa các dữ liệu NaN thành 0</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2224090" y="2178738"/>
            <a:ext cx="5403718" cy="3993462"/>
          </a:xfrm>
          <a:custGeom>
            <a:avLst/>
            <a:gdLst/>
            <a:ahLst/>
            <a:cxnLst/>
            <a:rect l="l" t="t" r="r" b="b"/>
            <a:pathLst>
              <a:path w="5403718" h="3993462">
                <a:moveTo>
                  <a:pt x="0" y="0"/>
                </a:moveTo>
                <a:lnTo>
                  <a:pt x="5403718" y="0"/>
                </a:lnTo>
                <a:lnTo>
                  <a:pt x="5403718" y="3993462"/>
                </a:lnTo>
                <a:lnTo>
                  <a:pt x="0" y="3993462"/>
                </a:lnTo>
                <a:lnTo>
                  <a:pt x="0" y="0"/>
                </a:lnTo>
                <a:close/>
              </a:path>
            </a:pathLst>
          </a:custGeom>
          <a:blipFill>
            <a:blip r:embed="rId3"/>
            <a:stretch>
              <a:fillRect r="-11326"/>
            </a:stretch>
          </a:blipFill>
        </p:spPr>
      </p:sp>
      <p:sp>
        <p:nvSpPr>
          <p:cNvPr id="5" name="TextBox 5"/>
          <p:cNvSpPr txBox="1"/>
          <p:nvPr/>
        </p:nvSpPr>
        <p:spPr>
          <a:xfrm>
            <a:off x="449468" y="1411425"/>
            <a:ext cx="8541187" cy="2943225"/>
          </a:xfrm>
          <a:prstGeom prst="rect">
            <a:avLst/>
          </a:prstGeom>
        </p:spPr>
        <p:txBody>
          <a:bodyPr lIns="0" tIns="0" rIns="0" bIns="0" rtlCol="0" anchor="t">
            <a:spAutoFit/>
          </a:bodyPr>
          <a:lstStyle/>
          <a:p>
            <a:pPr algn="l">
              <a:lnSpc>
                <a:spcPts val="3840"/>
              </a:lnSpc>
            </a:pPr>
            <a:r>
              <a:rPr lang="en-US" sz="3200" dirty="0">
                <a:solidFill>
                  <a:srgbClr val="0D0D0D"/>
                </a:solidFill>
                <a:latin typeface="Arimo"/>
                <a:ea typeface="Arimo"/>
                <a:cs typeface="Arimo"/>
                <a:sym typeface="Arimo"/>
              </a:rPr>
              <a:t>3.2.8 </a:t>
            </a:r>
            <a:r>
              <a:rPr lang="en-US" sz="3200" dirty="0" err="1">
                <a:solidFill>
                  <a:srgbClr val="0D0D0D"/>
                </a:solidFill>
                <a:latin typeface="Arimo"/>
                <a:ea typeface="Arimo"/>
                <a:cs typeface="Arimo"/>
                <a:sym typeface="Arimo"/>
              </a:rPr>
              <a:t>Áp</a:t>
            </a:r>
            <a:r>
              <a:rPr lang="en-US" sz="3200" dirty="0">
                <a:solidFill>
                  <a:srgbClr val="0D0D0D"/>
                </a:solidFill>
                <a:latin typeface="Arimo"/>
                <a:ea typeface="Arimo"/>
                <a:cs typeface="Arimo"/>
                <a:sym typeface="Arimo"/>
              </a:rPr>
              <a:t> </a:t>
            </a:r>
            <a:r>
              <a:rPr lang="en-US" sz="3200" dirty="0" err="1">
                <a:solidFill>
                  <a:srgbClr val="0D0D0D"/>
                </a:solidFill>
                <a:latin typeface="Arimo"/>
                <a:ea typeface="Arimo"/>
                <a:cs typeface="Arimo"/>
                <a:sym typeface="Arimo"/>
              </a:rPr>
              <a:t>dụng</a:t>
            </a:r>
            <a:r>
              <a:rPr lang="en-US" sz="3200" dirty="0">
                <a:solidFill>
                  <a:srgbClr val="0D0D0D"/>
                </a:solidFill>
                <a:latin typeface="Arimo"/>
                <a:ea typeface="Arimo"/>
                <a:cs typeface="Arimo"/>
                <a:sym typeface="Arimo"/>
              </a:rPr>
              <a:t> </a:t>
            </a:r>
            <a:r>
              <a:rPr lang="en-US" sz="3200" dirty="0" err="1">
                <a:solidFill>
                  <a:srgbClr val="0D0D0D"/>
                </a:solidFill>
                <a:latin typeface="Arimo"/>
                <a:ea typeface="Arimo"/>
                <a:cs typeface="Arimo"/>
                <a:sym typeface="Arimo"/>
              </a:rPr>
              <a:t>trong</a:t>
            </a:r>
            <a:r>
              <a:rPr lang="en-US" sz="3200" dirty="0">
                <a:solidFill>
                  <a:srgbClr val="0D0D0D"/>
                </a:solidFill>
                <a:latin typeface="Arimo"/>
                <a:ea typeface="Arimo"/>
                <a:cs typeface="Arimo"/>
                <a:sym typeface="Arimo"/>
              </a:rPr>
              <a:t> </a:t>
            </a:r>
            <a:r>
              <a:rPr lang="en-US" sz="3200" dirty="0" err="1">
                <a:solidFill>
                  <a:srgbClr val="0D0D0D"/>
                </a:solidFill>
                <a:latin typeface="Arimo"/>
                <a:ea typeface="Arimo"/>
                <a:cs typeface="Arimo"/>
                <a:sym typeface="Arimo"/>
              </a:rPr>
              <a:t>Traning</a:t>
            </a:r>
            <a:r>
              <a:rPr lang="en-US" sz="3200" dirty="0">
                <a:solidFill>
                  <a:srgbClr val="0D0D0D"/>
                </a:solidFill>
                <a:latin typeface="Arimo"/>
                <a:ea typeface="Arimo"/>
                <a:cs typeface="Arimo"/>
                <a:sym typeface="Arimo"/>
              </a:rPr>
              <a:t> Model:</a:t>
            </a:r>
          </a:p>
          <a:p>
            <a:pPr algn="l">
              <a:lnSpc>
                <a:spcPts val="3840"/>
              </a:lnSpc>
            </a:pPr>
            <a:endParaRPr lang="en-US" sz="3200" dirty="0">
              <a:solidFill>
                <a:srgbClr val="0D0D0D"/>
              </a:solidFill>
              <a:latin typeface="Arimo"/>
              <a:ea typeface="Arimo"/>
              <a:cs typeface="Arimo"/>
              <a:sym typeface="Arimo"/>
            </a:endParaRPr>
          </a:p>
          <a:p>
            <a:pPr algn="l">
              <a:lnSpc>
                <a:spcPts val="3840"/>
              </a:lnSpc>
            </a:pPr>
            <a:endParaRPr lang="en-US" sz="3200" dirty="0">
              <a:solidFill>
                <a:srgbClr val="0D0D0D"/>
              </a:solidFill>
              <a:latin typeface="Arimo"/>
              <a:ea typeface="Arimo"/>
              <a:cs typeface="Arimo"/>
              <a:sym typeface="Arimo"/>
            </a:endParaRPr>
          </a:p>
          <a:p>
            <a:pPr algn="l">
              <a:lnSpc>
                <a:spcPts val="3840"/>
              </a:lnSpc>
            </a:pPr>
            <a:endParaRPr lang="en-US" sz="3200" dirty="0">
              <a:solidFill>
                <a:srgbClr val="0D0D0D"/>
              </a:solidFill>
              <a:latin typeface="Arimo"/>
              <a:ea typeface="Arimo"/>
              <a:cs typeface="Arimo"/>
              <a:sym typeface="Arimo"/>
            </a:endParaRPr>
          </a:p>
          <a:p>
            <a:pPr algn="l">
              <a:lnSpc>
                <a:spcPts val="3840"/>
              </a:lnSpc>
            </a:pPr>
            <a:endParaRPr lang="en-US" sz="3200" dirty="0">
              <a:solidFill>
                <a:srgbClr val="0D0D0D"/>
              </a:solidFill>
              <a:latin typeface="Arimo"/>
              <a:ea typeface="Arimo"/>
              <a:cs typeface="Arimo"/>
              <a:sym typeface="Arimo"/>
            </a:endParaRPr>
          </a:p>
          <a:p>
            <a:pPr algn="l">
              <a:lnSpc>
                <a:spcPts val="3840"/>
              </a:lnSpc>
            </a:pPr>
            <a:endParaRPr lang="en-US" sz="3200" dirty="0">
              <a:solidFill>
                <a:srgbClr val="0D0D0D"/>
              </a:solidFill>
              <a:latin typeface="Arimo"/>
              <a:ea typeface="Arimo"/>
              <a:cs typeface="Arimo"/>
              <a:sym typeface="Arimo"/>
            </a:endParaRPr>
          </a:p>
        </p:txBody>
      </p:sp>
      <p:sp>
        <p:nvSpPr>
          <p:cNvPr id="6" name="TextBox 6"/>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7" name="TextBox 7"/>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8" name="TextBox 8"/>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4208904" y="2589241"/>
            <a:ext cx="5197315" cy="3378255"/>
          </a:xfrm>
          <a:custGeom>
            <a:avLst/>
            <a:gdLst/>
            <a:ahLst/>
            <a:cxnLst/>
            <a:rect l="l" t="t" r="r" b="b"/>
            <a:pathLst>
              <a:path w="5197315" h="3378255">
                <a:moveTo>
                  <a:pt x="0" y="0"/>
                </a:moveTo>
                <a:lnTo>
                  <a:pt x="5197315" y="0"/>
                </a:lnTo>
                <a:lnTo>
                  <a:pt x="5197315" y="3378255"/>
                </a:lnTo>
                <a:lnTo>
                  <a:pt x="0" y="3378255"/>
                </a:lnTo>
                <a:lnTo>
                  <a:pt x="0" y="0"/>
                </a:lnTo>
                <a:close/>
              </a:path>
            </a:pathLst>
          </a:custGeom>
          <a:blipFill>
            <a:blip r:embed="rId3"/>
            <a:stretch>
              <a:fillRect/>
            </a:stretch>
          </a:blipFill>
        </p:spPr>
      </p:sp>
      <p:sp>
        <p:nvSpPr>
          <p:cNvPr id="5" name="TextBox 5"/>
          <p:cNvSpPr txBox="1"/>
          <p:nvPr/>
        </p:nvSpPr>
        <p:spPr>
          <a:xfrm>
            <a:off x="449468" y="1411425"/>
            <a:ext cx="8541187" cy="29432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3.2.8 Áp dụng trong Traning Model:</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6" name="TextBox 6"/>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7" name="TextBox 7"/>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8" name="TextBox 8"/>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3.2</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Principal Component Analysis (PCA)</a:t>
            </a: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3" name="TextBox 13"/>
          <p:cNvSpPr txBox="1"/>
          <p:nvPr/>
        </p:nvSpPr>
        <p:spPr>
          <a:xfrm>
            <a:off x="446293" y="2570191"/>
            <a:ext cx="3469098" cy="1162050"/>
          </a:xfrm>
          <a:prstGeom prst="rect">
            <a:avLst/>
          </a:prstGeom>
        </p:spPr>
        <p:txBody>
          <a:bodyPr lIns="0" tIns="0" rIns="0" bIns="0" rtlCol="0" anchor="t">
            <a:spAutoFit/>
          </a:bodyPr>
          <a:lstStyle/>
          <a:p>
            <a:pPr algn="l">
              <a:lnSpc>
                <a:spcPts val="1855"/>
              </a:lnSpc>
              <a:spcBef>
                <a:spcPct val="0"/>
              </a:spcBef>
            </a:pPr>
            <a:r>
              <a:rPr lang="en-US" sz="1546">
                <a:solidFill>
                  <a:srgbClr val="000000"/>
                </a:solidFill>
                <a:latin typeface="Arimo"/>
                <a:ea typeface="Arimo"/>
                <a:cs typeface="Arimo"/>
                <a:sym typeface="Arimo"/>
              </a:rPr>
              <a:t>Kết quả PCA trên vector đặc trưng của các đầu sách. Biểu đồ thể hiện sự phân bố của các đầu sách dựa theo 2 thành phần.</a:t>
            </a:r>
          </a:p>
          <a:p>
            <a:pPr algn="l">
              <a:lnSpc>
                <a:spcPts val="1855"/>
              </a:lnSpc>
              <a:spcBef>
                <a:spcPct val="0"/>
              </a:spcBef>
            </a:pPr>
            <a:endParaRPr lang="en-US" sz="1546">
              <a:solidFill>
                <a:srgbClr val="000000"/>
              </a:solidFill>
              <a:latin typeface="Arimo"/>
              <a:ea typeface="Arimo"/>
              <a:cs typeface="Arimo"/>
              <a:sym typeface="Arim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893862" y="2573475"/>
            <a:ext cx="6391839" cy="3533540"/>
          </a:xfrm>
          <a:custGeom>
            <a:avLst/>
            <a:gdLst/>
            <a:ahLst/>
            <a:cxnLst/>
            <a:rect l="l" t="t" r="r" b="b"/>
            <a:pathLst>
              <a:path w="6391839" h="3533540">
                <a:moveTo>
                  <a:pt x="0" y="0"/>
                </a:moveTo>
                <a:lnTo>
                  <a:pt x="6391839" y="0"/>
                </a:lnTo>
                <a:lnTo>
                  <a:pt x="6391839" y="3533540"/>
                </a:lnTo>
                <a:lnTo>
                  <a:pt x="0" y="3533540"/>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20950"/>
            <a:ext cx="8541187" cy="4286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2.1.1 Đối với bảng dữ liệu “BX-Books.csv”</a:t>
            </a:r>
          </a:p>
        </p:txBody>
      </p:sp>
      <p:sp>
        <p:nvSpPr>
          <p:cNvPr id="9" name="TextBox 9"/>
          <p:cNvSpPr txBox="1"/>
          <p:nvPr/>
        </p:nvSpPr>
        <p:spPr>
          <a:xfrm>
            <a:off x="449468" y="430950"/>
            <a:ext cx="3238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2.1</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u="sng" dirty="0" err="1">
                <a:solidFill>
                  <a:srgbClr val="FFFFFF"/>
                </a:solidFill>
                <a:latin typeface="Arimo"/>
                <a:ea typeface="Arimo"/>
                <a:cs typeface="Arimo"/>
                <a:sym typeface="Arimo"/>
              </a:rPr>
              <a:t>Xử</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lý</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từng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bảng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dữ</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liệu</a:t>
            </a:r>
            <a:endParaRPr lang="en-US" sz="1799" u="sng" dirty="0">
              <a:solidFill>
                <a:srgbClr val="FFFFFF"/>
              </a:solidFill>
              <a:latin typeface="Arimo"/>
              <a:ea typeface="Arimo"/>
              <a:cs typeface="Arimo"/>
              <a:sym typeface="Arimo"/>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3" name="TextBox 13"/>
          <p:cNvSpPr txBox="1"/>
          <p:nvPr/>
        </p:nvSpPr>
        <p:spPr>
          <a:xfrm>
            <a:off x="611416" y="1997212"/>
            <a:ext cx="4108646" cy="314325"/>
          </a:xfrm>
          <a:prstGeom prst="rect">
            <a:avLst/>
          </a:prstGeom>
        </p:spPr>
        <p:txBody>
          <a:bodyPr lIns="0" tIns="0" rIns="0" bIns="0" rtlCol="0" anchor="t">
            <a:spAutoFit/>
          </a:bodyPr>
          <a:lstStyle/>
          <a:p>
            <a:pPr marL="431805" lvl="1" indent="-215903" algn="l">
              <a:lnSpc>
                <a:spcPts val="2400"/>
              </a:lnSpc>
              <a:buFont typeface="Arial"/>
              <a:buChar char="•"/>
            </a:pPr>
            <a:r>
              <a:rPr lang="en-US" sz="2000">
                <a:solidFill>
                  <a:srgbClr val="0D0D0D"/>
                </a:solidFill>
                <a:latin typeface="Arimo"/>
                <a:ea typeface="Arimo"/>
                <a:cs typeface="Arimo"/>
                <a:sym typeface="Arimo"/>
              </a:rPr>
              <a:t>Hình ảnh sau khi đọc file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9003982" cy="10001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3.3.1 Giới thiệu về Thuật toán K-Nearest Neighbors (KNN)</a:t>
            </a: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3.3</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Thuật</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toán</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K-Nearest Neighbors (KNN)</a:t>
            </a: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1059252" y="2702456"/>
            <a:ext cx="7261081" cy="1724025"/>
          </a:xfrm>
          <a:prstGeom prst="rect">
            <a:avLst/>
          </a:prstGeom>
        </p:spPr>
        <p:txBody>
          <a:bodyPr lIns="0" tIns="0" rIns="0" bIns="0" rtlCol="0" anchor="t">
            <a:spAutoFit/>
          </a:bodyPr>
          <a:lstStyle/>
          <a:p>
            <a:pPr algn="l">
              <a:lnSpc>
                <a:spcPts val="2269"/>
              </a:lnSpc>
              <a:spcBef>
                <a:spcPct val="0"/>
              </a:spcBef>
            </a:pPr>
            <a:r>
              <a:rPr lang="en-US" sz="1890">
                <a:solidFill>
                  <a:srgbClr val="000000"/>
                </a:solidFill>
                <a:latin typeface="Arimo"/>
                <a:ea typeface="Arimo"/>
                <a:cs typeface="Arimo"/>
                <a:sym typeface="Arimo"/>
              </a:rPr>
              <a:t>K-Nearest Neighbors (KNN) là một thuật toán học máy đơn giản nhưng mạnh mẽ, được sử dụng rộng rãi trong các bài toán phân loại và hồi quy. Thuật toán này dựa trên nguyên lý khoảng cách, hoạt động theo phương pháp tìm kiếm các điểm dữ liệu gần nhất trong không gian đặc trưng.</a:t>
            </a:r>
          </a:p>
          <a:p>
            <a:pPr algn="l">
              <a:lnSpc>
                <a:spcPts val="2269"/>
              </a:lnSpc>
              <a:spcBef>
                <a:spcPct val="0"/>
              </a:spcBef>
            </a:pPr>
            <a:endParaRPr lang="en-US" sz="1890">
              <a:solidFill>
                <a:srgbClr val="000000"/>
              </a:solidFill>
              <a:latin typeface="Arimo"/>
              <a:ea typeface="Arimo"/>
              <a:cs typeface="Arimo"/>
              <a:sym typeface="Arimo"/>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9003982" cy="10001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3.3.2 Cơ chế hoạt động</a:t>
            </a: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3.3</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Thuật</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toán</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K-Nearest Neighbors (KNN)</a:t>
            </a: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1059252" y="2702456"/>
            <a:ext cx="7261081" cy="2009775"/>
          </a:xfrm>
          <a:prstGeom prst="rect">
            <a:avLst/>
          </a:prstGeom>
        </p:spPr>
        <p:txBody>
          <a:bodyPr lIns="0" tIns="0" rIns="0" bIns="0" rtlCol="0" anchor="t">
            <a:spAutoFit/>
          </a:bodyPr>
          <a:lstStyle/>
          <a:p>
            <a:pPr marL="408240" lvl="1" indent="-204120" algn="l">
              <a:lnSpc>
                <a:spcPts val="2269"/>
              </a:lnSpc>
              <a:buFont typeface="Arial"/>
              <a:buChar char="•"/>
            </a:pPr>
            <a:r>
              <a:rPr lang="en-US" sz="1890">
                <a:solidFill>
                  <a:srgbClr val="000000"/>
                </a:solidFill>
                <a:latin typeface="Arimo"/>
                <a:ea typeface="Arimo"/>
                <a:cs typeface="Arimo"/>
                <a:sym typeface="Arimo"/>
              </a:rPr>
              <a:t>Tìm K Hàng Xóm Gần Nhất</a:t>
            </a:r>
          </a:p>
          <a:p>
            <a:pPr marL="816481" lvl="2" indent="-272160" algn="l">
              <a:lnSpc>
                <a:spcPts val="2269"/>
              </a:lnSpc>
              <a:buFont typeface="Arial"/>
              <a:buChar char="⚬"/>
            </a:pPr>
            <a:r>
              <a:rPr lang="en-US" sz="1890">
                <a:solidFill>
                  <a:srgbClr val="000000"/>
                </a:solidFill>
                <a:latin typeface="Arimo"/>
                <a:ea typeface="Arimo"/>
                <a:cs typeface="Arimo"/>
                <a:sym typeface="Arimo"/>
              </a:rPr>
              <a:t>Khoảng cách</a:t>
            </a:r>
          </a:p>
          <a:p>
            <a:pPr marL="816481" lvl="2" indent="-272160" algn="l">
              <a:lnSpc>
                <a:spcPts val="2269"/>
              </a:lnSpc>
              <a:buFont typeface="Arial"/>
              <a:buChar char="⚬"/>
            </a:pPr>
            <a:r>
              <a:rPr lang="en-US" sz="1890">
                <a:solidFill>
                  <a:srgbClr val="000000"/>
                </a:solidFill>
                <a:latin typeface="Arimo"/>
                <a:ea typeface="Arimo"/>
                <a:cs typeface="Arimo"/>
                <a:sym typeface="Arimo"/>
              </a:rPr>
              <a:t>Lựa chọn K điểm gần nhất</a:t>
            </a:r>
          </a:p>
          <a:p>
            <a:pPr marL="408240" lvl="1" indent="-204120" algn="l">
              <a:lnSpc>
                <a:spcPts val="2269"/>
              </a:lnSpc>
              <a:buFont typeface="Arial"/>
              <a:buChar char="•"/>
            </a:pPr>
            <a:r>
              <a:rPr lang="en-US" sz="1890">
                <a:solidFill>
                  <a:srgbClr val="000000"/>
                </a:solidFill>
                <a:latin typeface="Arimo"/>
                <a:ea typeface="Arimo"/>
                <a:cs typeface="Arimo"/>
                <a:sym typeface="Arimo"/>
              </a:rPr>
              <a:t> Bỏ Phiếu hoặc Tính Trung Bình</a:t>
            </a:r>
          </a:p>
          <a:p>
            <a:pPr marL="816481" lvl="2" indent="-272160" algn="l">
              <a:lnSpc>
                <a:spcPts val="2269"/>
              </a:lnSpc>
              <a:buFont typeface="Arial"/>
              <a:buChar char="⚬"/>
            </a:pPr>
            <a:r>
              <a:rPr lang="en-US" sz="1890">
                <a:solidFill>
                  <a:srgbClr val="000000"/>
                </a:solidFill>
                <a:latin typeface="Arimo"/>
                <a:ea typeface="Arimo"/>
                <a:cs typeface="Arimo"/>
                <a:sym typeface="Arimo"/>
              </a:rPr>
              <a:t>Phân loại</a:t>
            </a:r>
          </a:p>
          <a:p>
            <a:pPr marL="816481" lvl="2" indent="-272160" algn="l">
              <a:lnSpc>
                <a:spcPts val="2269"/>
              </a:lnSpc>
              <a:buFont typeface="Arial"/>
              <a:buChar char="⚬"/>
            </a:pPr>
            <a:r>
              <a:rPr lang="en-US" sz="1890">
                <a:solidFill>
                  <a:srgbClr val="000000"/>
                </a:solidFill>
                <a:latin typeface="Arimo"/>
                <a:ea typeface="Arimo"/>
                <a:cs typeface="Arimo"/>
                <a:sym typeface="Arimo"/>
              </a:rPr>
              <a:t>Hồi quy</a:t>
            </a:r>
          </a:p>
          <a:p>
            <a:pPr algn="l">
              <a:lnSpc>
                <a:spcPts val="2269"/>
              </a:lnSpc>
              <a:spcBef>
                <a:spcPct val="0"/>
              </a:spcBef>
            </a:pPr>
            <a:endParaRPr lang="en-US" sz="1890">
              <a:solidFill>
                <a:srgbClr val="000000"/>
              </a:solidFill>
              <a:latin typeface="Arimo"/>
              <a:ea typeface="Arimo"/>
              <a:cs typeface="Arimo"/>
              <a:sym typeface="Arimo"/>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9003982" cy="51435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3.3.3 Ưu điểm và Nhược điểm</a:t>
            </a: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3.3</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Thuật</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toán</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K-Nearest Neighbors (KNN)</a:t>
            </a: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687616" y="2630625"/>
            <a:ext cx="3991425" cy="1543050"/>
          </a:xfrm>
          <a:prstGeom prst="rect">
            <a:avLst/>
          </a:prstGeom>
        </p:spPr>
        <p:txBody>
          <a:bodyPr lIns="0" tIns="0" rIns="0" bIns="0" rtlCol="0" anchor="t">
            <a:spAutoFit/>
          </a:bodyPr>
          <a:lstStyle/>
          <a:p>
            <a:pPr algn="ctr">
              <a:lnSpc>
                <a:spcPts val="3000"/>
              </a:lnSpc>
              <a:spcBef>
                <a:spcPct val="0"/>
              </a:spcBef>
            </a:pPr>
            <a:r>
              <a:rPr lang="en-US" sz="2500">
                <a:solidFill>
                  <a:srgbClr val="000000"/>
                </a:solidFill>
                <a:latin typeface="Arimo"/>
                <a:ea typeface="Arimo"/>
                <a:cs typeface="Arimo"/>
                <a:sym typeface="Arimo"/>
              </a:rPr>
              <a:t>Ưu điểm</a:t>
            </a:r>
          </a:p>
          <a:p>
            <a:pPr marL="539754" lvl="1" indent="-269877" algn="l">
              <a:lnSpc>
                <a:spcPts val="3000"/>
              </a:lnSpc>
              <a:spcBef>
                <a:spcPct val="0"/>
              </a:spcBef>
              <a:buFont typeface="Arial"/>
              <a:buChar char="•"/>
            </a:pPr>
            <a:r>
              <a:rPr lang="en-US" sz="2500">
                <a:solidFill>
                  <a:srgbClr val="000000"/>
                </a:solidFill>
                <a:latin typeface="Arimo"/>
                <a:ea typeface="Arimo"/>
                <a:cs typeface="Arimo"/>
                <a:sym typeface="Arimo"/>
              </a:rPr>
              <a:t>Đơn giản và Dễ Hiểu</a:t>
            </a:r>
          </a:p>
          <a:p>
            <a:pPr marL="539754" lvl="1" indent="-269877" algn="l">
              <a:lnSpc>
                <a:spcPts val="3000"/>
              </a:lnSpc>
              <a:spcBef>
                <a:spcPct val="0"/>
              </a:spcBef>
              <a:buFont typeface="Arial"/>
              <a:buChar char="•"/>
            </a:pPr>
            <a:r>
              <a:rPr lang="en-US" sz="2500">
                <a:solidFill>
                  <a:srgbClr val="000000"/>
                </a:solidFill>
                <a:latin typeface="Arimo"/>
                <a:ea typeface="Arimo"/>
                <a:cs typeface="Arimo"/>
                <a:sym typeface="Arimo"/>
              </a:rPr>
              <a:t>Không Cần Huấn Luyện</a:t>
            </a:r>
          </a:p>
          <a:p>
            <a:pPr marL="539754" lvl="1" indent="-269877" algn="l">
              <a:lnSpc>
                <a:spcPts val="3000"/>
              </a:lnSpc>
              <a:buFont typeface="Arial"/>
              <a:buChar char="•"/>
            </a:pPr>
            <a:r>
              <a:rPr lang="en-US" sz="2500">
                <a:solidFill>
                  <a:srgbClr val="000000"/>
                </a:solidFill>
                <a:latin typeface="Arimo"/>
                <a:ea typeface="Arimo"/>
                <a:cs typeface="Arimo"/>
                <a:sym typeface="Arimo"/>
              </a:rPr>
              <a:t>Linh Hoạt</a:t>
            </a:r>
          </a:p>
        </p:txBody>
      </p:sp>
      <p:sp>
        <p:nvSpPr>
          <p:cNvPr id="13" name="TextBox 13"/>
          <p:cNvSpPr txBox="1"/>
          <p:nvPr/>
        </p:nvSpPr>
        <p:spPr>
          <a:xfrm>
            <a:off x="5490306" y="2630625"/>
            <a:ext cx="3624382" cy="1543050"/>
          </a:xfrm>
          <a:prstGeom prst="rect">
            <a:avLst/>
          </a:prstGeom>
        </p:spPr>
        <p:txBody>
          <a:bodyPr lIns="0" tIns="0" rIns="0" bIns="0" rtlCol="0" anchor="t">
            <a:spAutoFit/>
          </a:bodyPr>
          <a:lstStyle/>
          <a:p>
            <a:pPr algn="ctr">
              <a:lnSpc>
                <a:spcPts val="3000"/>
              </a:lnSpc>
              <a:spcBef>
                <a:spcPct val="0"/>
              </a:spcBef>
            </a:pPr>
            <a:r>
              <a:rPr lang="en-US" sz="2500">
                <a:solidFill>
                  <a:srgbClr val="000000"/>
                </a:solidFill>
                <a:latin typeface="Arimo"/>
                <a:ea typeface="Arimo"/>
                <a:cs typeface="Arimo"/>
                <a:sym typeface="Arimo"/>
              </a:rPr>
              <a:t>Nhược điểm</a:t>
            </a:r>
          </a:p>
          <a:p>
            <a:pPr marL="539754" lvl="1" indent="-269877" algn="l">
              <a:lnSpc>
                <a:spcPts val="3000"/>
              </a:lnSpc>
              <a:spcBef>
                <a:spcPct val="0"/>
              </a:spcBef>
              <a:buFont typeface="Arial"/>
              <a:buChar char="•"/>
            </a:pPr>
            <a:r>
              <a:rPr lang="en-US" sz="2500">
                <a:solidFill>
                  <a:srgbClr val="000000"/>
                </a:solidFill>
                <a:latin typeface="Arimo"/>
                <a:ea typeface="Arimo"/>
                <a:cs typeface="Arimo"/>
                <a:sym typeface="Arimo"/>
              </a:rPr>
              <a:t>Tốc Độ Chậm</a:t>
            </a:r>
          </a:p>
          <a:p>
            <a:pPr marL="539754" lvl="1" indent="-269877" algn="l">
              <a:lnSpc>
                <a:spcPts val="3000"/>
              </a:lnSpc>
              <a:spcBef>
                <a:spcPct val="0"/>
              </a:spcBef>
              <a:buFont typeface="Arial"/>
              <a:buChar char="•"/>
            </a:pPr>
            <a:r>
              <a:rPr lang="en-US" sz="2500">
                <a:solidFill>
                  <a:srgbClr val="000000"/>
                </a:solidFill>
                <a:latin typeface="Arimo"/>
                <a:ea typeface="Arimo"/>
                <a:cs typeface="Arimo"/>
                <a:sym typeface="Arimo"/>
              </a:rPr>
              <a:t>Nhạy Cảm Với Nhiễu</a:t>
            </a:r>
          </a:p>
          <a:p>
            <a:pPr marL="539754" lvl="1" indent="-269877" algn="l">
              <a:lnSpc>
                <a:spcPts val="3000"/>
              </a:lnSpc>
              <a:buFont typeface="Arial"/>
              <a:buChar char="•"/>
            </a:pPr>
            <a:r>
              <a:rPr lang="en-US" sz="2500">
                <a:solidFill>
                  <a:srgbClr val="000000"/>
                </a:solidFill>
                <a:latin typeface="Arimo"/>
                <a:ea typeface="Arimo"/>
                <a:cs typeface="Arimo"/>
                <a:sym typeface="Arimo"/>
              </a:rPr>
              <a:t>Yêu Cầu Bộ Nhớ Cao</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9003982" cy="10001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3.3.4 Các Biến Thể và Cải Tiến</a:t>
            </a: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3.3</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Thuật</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toán</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K-Nearest Neighbors (KNN)</a:t>
            </a: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687616" y="2630625"/>
            <a:ext cx="6300037" cy="1162050"/>
          </a:xfrm>
          <a:prstGeom prst="rect">
            <a:avLst/>
          </a:prstGeom>
        </p:spPr>
        <p:txBody>
          <a:bodyPr lIns="0" tIns="0" rIns="0" bIns="0" rtlCol="0" anchor="t">
            <a:spAutoFit/>
          </a:bodyPr>
          <a:lstStyle/>
          <a:p>
            <a:pPr marL="539754" lvl="1" indent="-269877" algn="just">
              <a:lnSpc>
                <a:spcPts val="3000"/>
              </a:lnSpc>
              <a:buFont typeface="Arial"/>
              <a:buChar char="•"/>
            </a:pPr>
            <a:r>
              <a:rPr lang="en-US" sz="2500">
                <a:solidFill>
                  <a:srgbClr val="000000"/>
                </a:solidFill>
                <a:latin typeface="Arimo"/>
                <a:ea typeface="Arimo"/>
                <a:cs typeface="Arimo"/>
                <a:sym typeface="Arimo"/>
              </a:rPr>
              <a:t>K-D Tree và Ball Tree</a:t>
            </a:r>
          </a:p>
          <a:p>
            <a:pPr marL="539754" lvl="1" indent="-269877" algn="just">
              <a:lnSpc>
                <a:spcPts val="3000"/>
              </a:lnSpc>
              <a:buFont typeface="Arial"/>
              <a:buChar char="•"/>
            </a:pPr>
            <a:r>
              <a:rPr lang="en-US" sz="2500">
                <a:solidFill>
                  <a:srgbClr val="000000"/>
                </a:solidFill>
                <a:latin typeface="Arimo"/>
                <a:ea typeface="Arimo"/>
                <a:cs typeface="Arimo"/>
                <a:sym typeface="Arimo"/>
              </a:rPr>
              <a:t>Weighting (Sử dụng trọng số)</a:t>
            </a:r>
          </a:p>
          <a:p>
            <a:pPr marL="539754" lvl="1" indent="-269877" algn="just">
              <a:lnSpc>
                <a:spcPts val="3000"/>
              </a:lnSpc>
              <a:buFont typeface="Arial"/>
              <a:buChar char="•"/>
            </a:pPr>
            <a:r>
              <a:rPr lang="en-US" sz="2500">
                <a:solidFill>
                  <a:srgbClr val="000000"/>
                </a:solidFill>
                <a:latin typeface="Arimo"/>
                <a:ea typeface="Arimo"/>
                <a:cs typeface="Arimo"/>
                <a:sym typeface="Arimo"/>
              </a:rPr>
              <a:t>Approximate Nearest Neighbors (ANN)</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9003982" cy="1000125"/>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3.3.5 Ứng Dụng Thực Tế</a:t>
            </a: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3.3</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Thuật</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toán</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K-Nearest Neighbors (KNN)</a:t>
            </a: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687616" y="2630625"/>
            <a:ext cx="6300037" cy="1924050"/>
          </a:xfrm>
          <a:prstGeom prst="rect">
            <a:avLst/>
          </a:prstGeom>
        </p:spPr>
        <p:txBody>
          <a:bodyPr lIns="0" tIns="0" rIns="0" bIns="0" rtlCol="0" anchor="t">
            <a:spAutoFit/>
          </a:bodyPr>
          <a:lstStyle/>
          <a:p>
            <a:pPr marL="539754" lvl="1" indent="-269877" algn="just">
              <a:lnSpc>
                <a:spcPts val="3000"/>
              </a:lnSpc>
              <a:buFont typeface="Arial"/>
              <a:buChar char="•"/>
            </a:pPr>
            <a:r>
              <a:rPr lang="en-US" sz="2500">
                <a:solidFill>
                  <a:srgbClr val="000000"/>
                </a:solidFill>
                <a:latin typeface="Arimo"/>
                <a:ea typeface="Arimo"/>
                <a:cs typeface="Arimo"/>
                <a:sym typeface="Arimo"/>
              </a:rPr>
              <a:t>Nhận Dạng Mẫu</a:t>
            </a:r>
          </a:p>
          <a:p>
            <a:pPr marL="1079509" lvl="2" indent="-359836" algn="just">
              <a:lnSpc>
                <a:spcPts val="3000"/>
              </a:lnSpc>
              <a:buFont typeface="Arial"/>
              <a:buChar char="⚬"/>
            </a:pPr>
            <a:r>
              <a:rPr lang="en-US" sz="2500">
                <a:solidFill>
                  <a:srgbClr val="000000"/>
                </a:solidFill>
                <a:latin typeface="Arimo"/>
                <a:ea typeface="Arimo"/>
                <a:cs typeface="Arimo"/>
                <a:sym typeface="Arimo"/>
              </a:rPr>
              <a:t>Phân loại văn bản</a:t>
            </a:r>
          </a:p>
          <a:p>
            <a:pPr marL="1079509" lvl="2" indent="-359836" algn="just">
              <a:lnSpc>
                <a:spcPts val="3000"/>
              </a:lnSpc>
              <a:buFont typeface="Arial"/>
              <a:buChar char="⚬"/>
            </a:pPr>
            <a:r>
              <a:rPr lang="en-US" sz="2500">
                <a:solidFill>
                  <a:srgbClr val="000000"/>
                </a:solidFill>
                <a:latin typeface="Arimo"/>
                <a:ea typeface="Arimo"/>
                <a:cs typeface="Arimo"/>
                <a:sym typeface="Arimo"/>
              </a:rPr>
              <a:t>Nhận dạng chữ viết tay</a:t>
            </a:r>
          </a:p>
          <a:p>
            <a:pPr marL="1079509" lvl="2" indent="-359836" algn="just">
              <a:lnSpc>
                <a:spcPts val="3000"/>
              </a:lnSpc>
              <a:buFont typeface="Arial"/>
              <a:buChar char="⚬"/>
            </a:pPr>
            <a:r>
              <a:rPr lang="en-US" sz="2500">
                <a:solidFill>
                  <a:srgbClr val="000000"/>
                </a:solidFill>
                <a:latin typeface="Arimo"/>
                <a:ea typeface="Arimo"/>
                <a:cs typeface="Arimo"/>
                <a:sym typeface="Arimo"/>
              </a:rPr>
              <a:t>Phân loại hình ảnh</a:t>
            </a:r>
          </a:p>
          <a:p>
            <a:pPr marL="539754" lvl="1" indent="-269877" algn="just">
              <a:lnSpc>
                <a:spcPts val="3000"/>
              </a:lnSpc>
              <a:buFont typeface="Arial"/>
              <a:buChar char="•"/>
            </a:pPr>
            <a:r>
              <a:rPr lang="en-US" sz="2500">
                <a:solidFill>
                  <a:srgbClr val="000000"/>
                </a:solidFill>
                <a:latin typeface="Arimo"/>
                <a:ea typeface="Arimo"/>
                <a:cs typeface="Arimo"/>
                <a:sym typeface="Arimo"/>
              </a:rPr>
              <a:t>Phát Hiện Bất Thường</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9003982" cy="148590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3.3.6 Các Loại Thuật Toán KNN</a:t>
            </a:r>
          </a:p>
          <a:p>
            <a:pPr algn="l">
              <a:lnSpc>
                <a:spcPts val="3840"/>
              </a:lnSpc>
            </a:pPr>
            <a:endParaRPr lang="en-US" sz="3200">
              <a:solidFill>
                <a:srgbClr val="0D0D0D"/>
              </a:solidFill>
              <a:latin typeface="Arimo"/>
              <a:ea typeface="Arimo"/>
              <a:cs typeface="Arimo"/>
              <a:sym typeface="Arimo"/>
            </a:endParaRP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3.3</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Thuật</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toán</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K-Nearest Neighbors (KNN)</a:t>
            </a: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687616" y="2630625"/>
            <a:ext cx="6300037" cy="1543050"/>
          </a:xfrm>
          <a:prstGeom prst="rect">
            <a:avLst/>
          </a:prstGeom>
        </p:spPr>
        <p:txBody>
          <a:bodyPr lIns="0" tIns="0" rIns="0" bIns="0" rtlCol="0" anchor="t">
            <a:spAutoFit/>
          </a:bodyPr>
          <a:lstStyle/>
          <a:p>
            <a:pPr marL="539754" lvl="1" indent="-269877" algn="just">
              <a:lnSpc>
                <a:spcPts val="3000"/>
              </a:lnSpc>
              <a:buFont typeface="Arial"/>
              <a:buChar char="•"/>
            </a:pPr>
            <a:r>
              <a:rPr lang="en-US" sz="2500">
                <a:solidFill>
                  <a:srgbClr val="000000"/>
                </a:solidFill>
                <a:latin typeface="Arimo"/>
                <a:ea typeface="Arimo"/>
                <a:cs typeface="Arimo"/>
                <a:sym typeface="Arimo"/>
              </a:rPr>
              <a:t>Brute-force</a:t>
            </a:r>
          </a:p>
          <a:p>
            <a:pPr marL="539754" lvl="1" indent="-269877" algn="just">
              <a:lnSpc>
                <a:spcPts val="3000"/>
              </a:lnSpc>
              <a:buFont typeface="Arial"/>
              <a:buChar char="•"/>
            </a:pPr>
            <a:r>
              <a:rPr lang="en-US" sz="2500">
                <a:solidFill>
                  <a:srgbClr val="000000"/>
                </a:solidFill>
                <a:latin typeface="Arimo"/>
                <a:ea typeface="Arimo"/>
                <a:cs typeface="Arimo"/>
                <a:sym typeface="Arimo"/>
              </a:rPr>
              <a:t>Ball Tree</a:t>
            </a:r>
          </a:p>
          <a:p>
            <a:pPr marL="539754" lvl="1" indent="-269877" algn="just">
              <a:lnSpc>
                <a:spcPts val="3000"/>
              </a:lnSpc>
              <a:buFont typeface="Arial"/>
              <a:buChar char="•"/>
            </a:pPr>
            <a:r>
              <a:rPr lang="en-US" sz="2500">
                <a:solidFill>
                  <a:srgbClr val="000000"/>
                </a:solidFill>
                <a:latin typeface="Arimo"/>
                <a:ea typeface="Arimo"/>
                <a:cs typeface="Arimo"/>
                <a:sym typeface="Arimo"/>
              </a:rPr>
              <a:t>K-D Tree</a:t>
            </a:r>
          </a:p>
          <a:p>
            <a:pPr marL="539754" lvl="1" indent="-269877" algn="just">
              <a:lnSpc>
                <a:spcPts val="3000"/>
              </a:lnSpc>
              <a:buFont typeface="Arial"/>
              <a:buChar char="•"/>
            </a:pPr>
            <a:r>
              <a:rPr lang="en-US" sz="2500">
                <a:solidFill>
                  <a:srgbClr val="000000"/>
                </a:solidFill>
                <a:latin typeface="Arimo"/>
                <a:ea typeface="Arimo"/>
                <a:cs typeface="Arimo"/>
                <a:sym typeface="Arimo"/>
              </a:rPr>
              <a:t>Approximate Nearest Neighbors (ANN)</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637052" y="2203225"/>
            <a:ext cx="6166018" cy="2451549"/>
          </a:xfrm>
          <a:custGeom>
            <a:avLst/>
            <a:gdLst/>
            <a:ahLst/>
            <a:cxnLst/>
            <a:rect l="l" t="t" r="r" b="b"/>
            <a:pathLst>
              <a:path w="6166018" h="2451549">
                <a:moveTo>
                  <a:pt x="0" y="0"/>
                </a:moveTo>
                <a:lnTo>
                  <a:pt x="6166019" y="0"/>
                </a:lnTo>
                <a:lnTo>
                  <a:pt x="6166019" y="2451550"/>
                </a:lnTo>
                <a:lnTo>
                  <a:pt x="0" y="2451550"/>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449468" y="1411425"/>
            <a:ext cx="8541187" cy="51435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3.4.1 Giới thiệu về Autoencoder</a:t>
            </a:r>
          </a:p>
        </p:txBody>
      </p:sp>
      <p:sp>
        <p:nvSpPr>
          <p:cNvPr id="9" name="TextBox 9"/>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3.4</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Sử</a:t>
            </a: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dụng</a:t>
            </a: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 Autoencoder </a:t>
            </a:r>
            <a:r>
              <a:rPr lang="en-US" sz="1799" dirty="0" err="1">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đề</a:t>
            </a: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xuất</a:t>
            </a: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sách</a:t>
            </a: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tương</a:t>
            </a:r>
            <a:r>
              <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rPr>
              <a:t>tự</a:t>
            </a:r>
            <a:endParaRPr lang="en-US" sz="1799" dirty="0">
              <a:solidFill>
                <a:schemeClr val="bg1"/>
              </a:solidFill>
              <a:latin typeface="Arimo"/>
              <a:ea typeface="Arimo"/>
              <a:cs typeface="Arimo"/>
              <a:sym typeface="Arimo"/>
              <a:hlinkClick r:id="rId4" tooltip="https://docs.google.com/document/d/1No9RLjF_eNVNc7mogbtZa4F-pUpNz546vU79Wx9Dwks/edit#heading=h.8p3nsjc4tkik">
                <a:extLst>
                  <a:ext uri="{A12FA001-AC4F-418D-AE19-62706E023703}">
                    <ahyp:hlinkClr xmlns:ahyp="http://schemas.microsoft.com/office/drawing/2018/hyperlinkcolor" val="tx"/>
                  </a:ext>
                </a:extLst>
              </a:hlinkClick>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3" name="TextBox 13"/>
          <p:cNvSpPr txBox="1"/>
          <p:nvPr/>
        </p:nvSpPr>
        <p:spPr>
          <a:xfrm>
            <a:off x="1280333" y="4911950"/>
            <a:ext cx="7335808" cy="835044"/>
          </a:xfrm>
          <a:prstGeom prst="rect">
            <a:avLst/>
          </a:prstGeom>
        </p:spPr>
        <p:txBody>
          <a:bodyPr lIns="0" tIns="0" rIns="0" bIns="0" rtlCol="0" anchor="t">
            <a:spAutoFit/>
          </a:bodyPr>
          <a:lstStyle/>
          <a:p>
            <a:pPr algn="ctr">
              <a:lnSpc>
                <a:spcPts val="2150"/>
              </a:lnSpc>
              <a:spcBef>
                <a:spcPct val="0"/>
              </a:spcBef>
            </a:pPr>
            <a:r>
              <a:rPr lang="en-US" sz="1791">
                <a:solidFill>
                  <a:srgbClr val="000000"/>
                </a:solidFill>
                <a:latin typeface="Arimo"/>
                <a:ea typeface="Arimo"/>
                <a:cs typeface="Arimo"/>
                <a:sym typeface="Arimo"/>
              </a:rPr>
              <a:t>Autoencoder là một loại mạng neural không giám sát được thiết kế để học một biểu diễn nén (encoding) của dữ liệu. Cấu trúc cơ bản của autoencoder bao gồm hai phần chính encoder và decoder</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8541187" cy="51435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3.4.2 Ứng dụng</a:t>
            </a: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3.4</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Sử</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dụng</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Autoencoder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đề</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xuất</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sách</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tương</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tự</a:t>
            </a:r>
            <a:endPar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endParaRP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790000" y="2364310"/>
            <a:ext cx="7854975" cy="2589223"/>
          </a:xfrm>
          <a:prstGeom prst="rect">
            <a:avLst/>
          </a:prstGeom>
        </p:spPr>
        <p:txBody>
          <a:bodyPr lIns="0" tIns="0" rIns="0" bIns="0" rtlCol="0" anchor="t">
            <a:spAutoFit/>
          </a:bodyPr>
          <a:lstStyle/>
          <a:p>
            <a:pPr algn="l">
              <a:lnSpc>
                <a:spcPts val="2302"/>
              </a:lnSpc>
              <a:spcBef>
                <a:spcPct val="0"/>
              </a:spcBef>
            </a:pPr>
            <a:r>
              <a:rPr lang="en-US" sz="1918">
                <a:solidFill>
                  <a:srgbClr val="000000"/>
                </a:solidFill>
                <a:latin typeface="Arimo"/>
                <a:ea typeface="Arimo"/>
                <a:cs typeface="Arimo"/>
                <a:sym typeface="Arimo"/>
              </a:rPr>
              <a:t>Autoencoder có nhiều ứng dụng đa dạng, bao gồm:</a:t>
            </a:r>
          </a:p>
          <a:p>
            <a:pPr marL="414219" lvl="1" indent="-207110" algn="l">
              <a:lnSpc>
                <a:spcPts val="2302"/>
              </a:lnSpc>
              <a:spcBef>
                <a:spcPct val="0"/>
              </a:spcBef>
              <a:buFont typeface="Arial"/>
              <a:buChar char="•"/>
            </a:pPr>
            <a:r>
              <a:rPr lang="en-US" sz="1918">
                <a:solidFill>
                  <a:srgbClr val="000000"/>
                </a:solidFill>
                <a:latin typeface="Arimo"/>
                <a:ea typeface="Arimo"/>
                <a:cs typeface="Arimo"/>
                <a:sym typeface="Arimo"/>
              </a:rPr>
              <a:t>Nén dữ liệu: Giảm kích thước dữ liệu để lưu trữ và truyền tải hiệu quả hơn</a:t>
            </a:r>
          </a:p>
          <a:p>
            <a:pPr marL="414219" lvl="1" indent="-207110" algn="l">
              <a:lnSpc>
                <a:spcPts val="2302"/>
              </a:lnSpc>
              <a:spcBef>
                <a:spcPct val="0"/>
              </a:spcBef>
              <a:buFont typeface="Arial"/>
              <a:buChar char="•"/>
            </a:pPr>
            <a:r>
              <a:rPr lang="en-US" sz="1918">
                <a:solidFill>
                  <a:srgbClr val="000000"/>
                </a:solidFill>
                <a:latin typeface="Arimo"/>
                <a:ea typeface="Arimo"/>
                <a:cs typeface="Arimo"/>
                <a:sym typeface="Arimo"/>
              </a:rPr>
              <a:t>Loại bỏ nhiễu: Tái tạo dữ liệu sạch từ dữ liệu nhiễu</a:t>
            </a:r>
          </a:p>
          <a:p>
            <a:pPr marL="414219" lvl="1" indent="-207110" algn="l">
              <a:lnSpc>
                <a:spcPts val="2302"/>
              </a:lnSpc>
              <a:spcBef>
                <a:spcPct val="0"/>
              </a:spcBef>
              <a:buFont typeface="Arial"/>
              <a:buChar char="•"/>
            </a:pPr>
            <a:r>
              <a:rPr lang="en-US" sz="1918">
                <a:solidFill>
                  <a:srgbClr val="000000"/>
                </a:solidFill>
                <a:latin typeface="Arimo"/>
                <a:ea typeface="Arimo"/>
                <a:cs typeface="Arimo"/>
                <a:sym typeface="Arimo"/>
              </a:rPr>
              <a:t>Tạo dữ liệu mới: Sinh ra các mẫu dữ liệu mới tương tự dữ liệu huấn luyện</a:t>
            </a:r>
          </a:p>
          <a:p>
            <a:pPr marL="414219" lvl="1" indent="-207110" algn="l">
              <a:lnSpc>
                <a:spcPts val="2302"/>
              </a:lnSpc>
              <a:spcBef>
                <a:spcPct val="0"/>
              </a:spcBef>
              <a:buFont typeface="Arial"/>
              <a:buChar char="•"/>
            </a:pPr>
            <a:r>
              <a:rPr lang="en-US" sz="1918">
                <a:solidFill>
                  <a:srgbClr val="000000"/>
                </a:solidFill>
                <a:latin typeface="Arimo"/>
                <a:ea typeface="Arimo"/>
                <a:cs typeface="Arimo"/>
                <a:sym typeface="Arimo"/>
              </a:rPr>
              <a:t>Học đặc trưng: Trích xuất các đặc trưng hữu ích cho các tác vụ học máy khác</a:t>
            </a:r>
          </a:p>
          <a:p>
            <a:pPr algn="l">
              <a:lnSpc>
                <a:spcPts val="2302"/>
              </a:lnSpc>
              <a:spcBef>
                <a:spcPct val="0"/>
              </a:spcBef>
            </a:pPr>
            <a:endParaRPr lang="en-US" sz="1918">
              <a:solidFill>
                <a:srgbClr val="000000"/>
              </a:solidFill>
              <a:latin typeface="Arimo"/>
              <a:ea typeface="Arimo"/>
              <a:cs typeface="Arimo"/>
              <a:sym typeface="Arimo"/>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txBody>
          <a:bodyPr/>
          <a:lstStyle/>
          <a:p>
            <a:endParaRPr lang="en-US" dirty="0"/>
          </a:p>
        </p:txBody>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8541187" cy="148590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3.4.3 Áp dụng Autoencoder vào bài toán đề xuất sách</a:t>
            </a: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3.4</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Sử</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dụng</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Autoencoder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đề</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xuất</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sách</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tương</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tự</a:t>
            </a:r>
            <a:endPar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endParaRP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792574" y="2878275"/>
            <a:ext cx="7854975" cy="2874798"/>
          </a:xfrm>
          <a:prstGeom prst="rect">
            <a:avLst/>
          </a:prstGeom>
        </p:spPr>
        <p:txBody>
          <a:bodyPr lIns="0" tIns="0" rIns="0" bIns="0" rtlCol="0" anchor="t">
            <a:spAutoFit/>
          </a:bodyPr>
          <a:lstStyle/>
          <a:p>
            <a:pPr marL="414219" lvl="1" indent="-207110" algn="l">
              <a:lnSpc>
                <a:spcPts val="2302"/>
              </a:lnSpc>
              <a:spcBef>
                <a:spcPct val="0"/>
              </a:spcBef>
              <a:buFont typeface="Arial"/>
              <a:buChar char="•"/>
            </a:pPr>
            <a:r>
              <a:rPr lang="en-US" sz="1918">
                <a:solidFill>
                  <a:srgbClr val="000000"/>
                </a:solidFill>
                <a:latin typeface="Arimo"/>
                <a:ea typeface="Arimo"/>
                <a:cs typeface="Arimo"/>
                <a:sym typeface="Arimo"/>
              </a:rPr>
              <a:t>Biểu diễn sách bằng Autoencoder: Mỗi cuốn sách được biểu diễn bằng một vectơ đặc trưng (feature vector) dựa trên các đánh giá của người dùng. Autoencoder sẽ học cách nén vectơ đặc trưng này thành một biểu diễn tiềm ẩn (latent representation) có số chiều thấp hơn.</a:t>
            </a:r>
          </a:p>
          <a:p>
            <a:pPr marL="414219" lvl="1" indent="-207110" algn="l">
              <a:lnSpc>
                <a:spcPts val="2302"/>
              </a:lnSpc>
              <a:spcBef>
                <a:spcPct val="0"/>
              </a:spcBef>
              <a:buFont typeface="Arial"/>
              <a:buChar char="•"/>
            </a:pPr>
            <a:r>
              <a:rPr lang="en-US" sz="1918">
                <a:solidFill>
                  <a:srgbClr val="000000"/>
                </a:solidFill>
                <a:latin typeface="Arimo"/>
                <a:ea typeface="Arimo"/>
                <a:cs typeface="Arimo"/>
                <a:sym typeface="Arimo"/>
              </a:rPr>
              <a:t>Lợi ích của việc sử dụng biểu diễn tiềm ẩn:</a:t>
            </a:r>
          </a:p>
          <a:p>
            <a:pPr marL="828439" lvl="2" indent="-276146" algn="l">
              <a:lnSpc>
                <a:spcPts val="2302"/>
              </a:lnSpc>
              <a:spcBef>
                <a:spcPct val="0"/>
              </a:spcBef>
              <a:buFont typeface="Arial"/>
              <a:buChar char="⚬"/>
            </a:pPr>
            <a:r>
              <a:rPr lang="en-US" sz="1918">
                <a:solidFill>
                  <a:srgbClr val="000000"/>
                </a:solidFill>
                <a:latin typeface="Arimo"/>
                <a:ea typeface="Arimo"/>
                <a:cs typeface="Arimo"/>
                <a:sym typeface="Arimo"/>
              </a:rPr>
              <a:t>Giảm số chiều dữ liệu: Biểu diễn tiềm ẩn giúp giảm số chiều của dữ liệu, làm đơn giản hóa quá trình tính toán và giảm thiểu nguy cơ overfitting.</a:t>
            </a:r>
          </a:p>
          <a:p>
            <a:pPr algn="l">
              <a:lnSpc>
                <a:spcPts val="2302"/>
              </a:lnSpc>
              <a:spcBef>
                <a:spcPct val="0"/>
              </a:spcBef>
            </a:pPr>
            <a:endParaRPr lang="en-US" sz="1918">
              <a:solidFill>
                <a:srgbClr val="000000"/>
              </a:solidFill>
              <a:latin typeface="Arimo"/>
              <a:ea typeface="Arimo"/>
              <a:cs typeface="Arimo"/>
              <a:sym typeface="Arimo"/>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5" name="TextBox 5"/>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6" name="TextBox 6"/>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7" name="TextBox 7"/>
          <p:cNvSpPr txBox="1"/>
          <p:nvPr/>
        </p:nvSpPr>
        <p:spPr>
          <a:xfrm>
            <a:off x="449468" y="1411425"/>
            <a:ext cx="8541187" cy="1485900"/>
          </a:xfrm>
          <a:prstGeom prst="rect">
            <a:avLst/>
          </a:prstGeom>
        </p:spPr>
        <p:txBody>
          <a:bodyPr lIns="0" tIns="0" rIns="0" bIns="0" rtlCol="0" anchor="t">
            <a:spAutoFit/>
          </a:bodyPr>
          <a:lstStyle/>
          <a:p>
            <a:pPr algn="l">
              <a:lnSpc>
                <a:spcPts val="3840"/>
              </a:lnSpc>
            </a:pPr>
            <a:r>
              <a:rPr lang="en-US" sz="3200">
                <a:solidFill>
                  <a:srgbClr val="0D0D0D"/>
                </a:solidFill>
                <a:latin typeface="Arimo"/>
                <a:ea typeface="Arimo"/>
                <a:cs typeface="Arimo"/>
                <a:sym typeface="Arimo"/>
              </a:rPr>
              <a:t>3.4.3 Áp dụng Autoencoder vào bài toán đề xuất sách</a:t>
            </a:r>
          </a:p>
          <a:p>
            <a:pPr algn="l">
              <a:lnSpc>
                <a:spcPts val="3840"/>
              </a:lnSpc>
            </a:pPr>
            <a:endParaRPr lang="en-US" sz="3200">
              <a:solidFill>
                <a:srgbClr val="0D0D0D"/>
              </a:solidFill>
              <a:latin typeface="Arimo"/>
              <a:ea typeface="Arimo"/>
              <a:cs typeface="Arimo"/>
              <a:sym typeface="Arimo"/>
            </a:endParaRPr>
          </a:p>
        </p:txBody>
      </p:sp>
      <p:sp>
        <p:nvSpPr>
          <p:cNvPr id="8" name="TextBox 8"/>
          <p:cNvSpPr txBox="1"/>
          <p:nvPr/>
        </p:nvSpPr>
        <p:spPr>
          <a:xfrm>
            <a:off x="449468" y="430950"/>
            <a:ext cx="4762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3.4</a:t>
            </a:r>
          </a:p>
        </p:txBody>
      </p:sp>
      <p:sp>
        <p:nvSpPr>
          <p:cNvPr id="9" name="TextBox 9"/>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Sử</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dụng</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Autoencoder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đề</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xuất</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sách</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tương</a:t>
            </a:r>
            <a:r>
              <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 </a:t>
            </a:r>
            <a:r>
              <a:rPr lang="en-US" sz="1799" dirty="0" err="1">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rPr>
              <a:t>tự</a:t>
            </a:r>
            <a:endParaRPr lang="en-US" sz="1799" dirty="0">
              <a:solidFill>
                <a:schemeClr val="bg1"/>
              </a:solidFill>
              <a:latin typeface="Arimo"/>
              <a:ea typeface="Arimo"/>
              <a:cs typeface="Arimo"/>
              <a:sym typeface="Arimo"/>
              <a:hlinkClick r:id="rId3" tooltip="https://docs.google.com/document/d/1No9RLjF_eNVNc7mogbtZa4F-pUpNz546vU79Wx9Dwks/edit#heading=h.8p3nsjc4tkik">
                <a:extLst>
                  <a:ext uri="{A12FA001-AC4F-418D-AE19-62706E023703}">
                    <ahyp:hlinkClr xmlns:ahyp="http://schemas.microsoft.com/office/drawing/2018/hyperlinkcolor" val="tx"/>
                  </a:ext>
                </a:extLst>
              </a:hlinkClick>
            </a:endParaRPr>
          </a:p>
        </p:txBody>
      </p:sp>
      <p:sp>
        <p:nvSpPr>
          <p:cNvPr id="10" name="TextBox 10"/>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a:ea typeface="Arimo"/>
                <a:cs typeface="Arimo"/>
                <a:sym typeface="Arimo"/>
              </a:rPr>
              <a:t>03</a:t>
            </a:r>
          </a:p>
        </p:txBody>
      </p:sp>
      <p:sp>
        <p:nvSpPr>
          <p:cNvPr id="11" name="TextBox 11"/>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2" name="TextBox 12"/>
          <p:cNvSpPr txBox="1"/>
          <p:nvPr/>
        </p:nvSpPr>
        <p:spPr>
          <a:xfrm>
            <a:off x="792574" y="2878275"/>
            <a:ext cx="7854975" cy="2874798"/>
          </a:xfrm>
          <a:prstGeom prst="rect">
            <a:avLst/>
          </a:prstGeom>
        </p:spPr>
        <p:txBody>
          <a:bodyPr lIns="0" tIns="0" rIns="0" bIns="0" rtlCol="0" anchor="t">
            <a:spAutoFit/>
          </a:bodyPr>
          <a:lstStyle/>
          <a:p>
            <a:pPr marL="828439" lvl="2" indent="-276146" algn="l">
              <a:lnSpc>
                <a:spcPts val="2302"/>
              </a:lnSpc>
              <a:buFont typeface="Arial"/>
              <a:buChar char="⚬"/>
            </a:pPr>
            <a:r>
              <a:rPr lang="en-US" sz="1918">
                <a:solidFill>
                  <a:srgbClr val="000000"/>
                </a:solidFill>
                <a:latin typeface="Arimo"/>
                <a:ea typeface="Arimo"/>
                <a:cs typeface="Arimo"/>
                <a:sym typeface="Arimo"/>
              </a:rPr>
              <a:t>Nắm bắt các đặc trưng quan trọng: Biểu diễn tiềm ẩn giúp nắm bắt các đặc trưng quan trọng nhất của sách, từ đó cải thiện khả năng đề xuất sách tương tự.</a:t>
            </a:r>
          </a:p>
          <a:p>
            <a:pPr marL="414219" lvl="1" indent="-207110" algn="l">
              <a:lnSpc>
                <a:spcPts val="2302"/>
              </a:lnSpc>
              <a:buFont typeface="Arial"/>
              <a:buChar char="•"/>
            </a:pPr>
            <a:r>
              <a:rPr lang="en-US" sz="1918">
                <a:solidFill>
                  <a:srgbClr val="000000"/>
                </a:solidFill>
                <a:latin typeface="Arimo"/>
                <a:ea typeface="Arimo"/>
                <a:cs typeface="Arimo"/>
                <a:sym typeface="Arimo"/>
              </a:rPr>
              <a:t>Gợi ý sách tương tự: Sau khi sách được biểu diễn trong không gian tiềm ẩn với số chiều thấp, khoảng cách giữa các biểu diễn tiềm ẩn này được tính toán (thường sử dụng khoảng cách Euclid hoặc cosine). Các cuốn sách có khoảng cách gần nhau trong không gian tiềm ẩn sẽ có nội dung hoặc đặc trưng tương tự, và do đó có thể được đề xuất cho người dùng.</a:t>
            </a:r>
          </a:p>
          <a:p>
            <a:pPr algn="l">
              <a:lnSpc>
                <a:spcPts val="2302"/>
              </a:lnSpc>
              <a:spcBef>
                <a:spcPct val="0"/>
              </a:spcBef>
            </a:pPr>
            <a:endParaRPr lang="en-US" sz="1918">
              <a:solidFill>
                <a:srgbClr val="000000"/>
              </a:solidFill>
              <a:latin typeface="Arimo"/>
              <a:ea typeface="Arimo"/>
              <a:cs typeface="Arimo"/>
              <a:sym typeface="Arim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752318" y="2616337"/>
            <a:ext cx="6391839" cy="3428648"/>
          </a:xfrm>
          <a:custGeom>
            <a:avLst/>
            <a:gdLst/>
            <a:ahLst/>
            <a:cxnLst/>
            <a:rect l="l" t="t" r="r" b="b"/>
            <a:pathLst>
              <a:path w="6391839" h="3428648">
                <a:moveTo>
                  <a:pt x="0" y="0"/>
                </a:moveTo>
                <a:lnTo>
                  <a:pt x="6391839" y="0"/>
                </a:lnTo>
                <a:lnTo>
                  <a:pt x="6391839" y="3428649"/>
                </a:lnTo>
                <a:lnTo>
                  <a:pt x="0" y="3428649"/>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611416" y="1997212"/>
            <a:ext cx="8224927" cy="619125"/>
          </a:xfrm>
          <a:prstGeom prst="rect">
            <a:avLst/>
          </a:prstGeom>
        </p:spPr>
        <p:txBody>
          <a:bodyPr lIns="0" tIns="0" rIns="0" bIns="0" rtlCol="0" anchor="t">
            <a:spAutoFit/>
          </a:bodyPr>
          <a:lstStyle/>
          <a:p>
            <a:pPr marL="431805" lvl="1" indent="-215903" algn="l">
              <a:lnSpc>
                <a:spcPts val="2400"/>
              </a:lnSpc>
              <a:buFont typeface="Arial"/>
              <a:buChar char="•"/>
            </a:pPr>
            <a:r>
              <a:rPr lang="en-US" sz="2000">
                <a:solidFill>
                  <a:srgbClr val="0D0D0D"/>
                </a:solidFill>
                <a:latin typeface="Arimo"/>
                <a:ea typeface="Arimo"/>
                <a:cs typeface="Arimo"/>
                <a:sym typeface="Arimo"/>
              </a:rPr>
              <a:t>Các cột “Image-URL-S” và “Image-URL-M” đã được loại bỏ ra khỏi bảng dữ liệu</a:t>
            </a:r>
          </a:p>
        </p:txBody>
      </p:sp>
      <p:sp>
        <p:nvSpPr>
          <p:cNvPr id="9" name="TextBox 9"/>
          <p:cNvSpPr txBox="1"/>
          <p:nvPr/>
        </p:nvSpPr>
        <p:spPr>
          <a:xfrm>
            <a:off x="449468" y="1420950"/>
            <a:ext cx="8541187" cy="4286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2.1.1 Đối với bảng dữ liệu “BX-Books.csv”</a:t>
            </a:r>
          </a:p>
        </p:txBody>
      </p:sp>
      <p:sp>
        <p:nvSpPr>
          <p:cNvPr id="10" name="TextBox 10"/>
          <p:cNvSpPr txBox="1"/>
          <p:nvPr/>
        </p:nvSpPr>
        <p:spPr>
          <a:xfrm>
            <a:off x="449468" y="430950"/>
            <a:ext cx="3238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2.1</a:t>
            </a:r>
          </a:p>
        </p:txBody>
      </p:sp>
      <p:sp>
        <p:nvSpPr>
          <p:cNvPr id="11" name="TextBox 11"/>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u="sng" dirty="0" err="1">
                <a:solidFill>
                  <a:srgbClr val="FFFFFF"/>
                </a:solidFill>
                <a:latin typeface="Arimo"/>
                <a:ea typeface="Arimo"/>
                <a:cs typeface="Arimo"/>
                <a:sym typeface="Arimo"/>
              </a:rPr>
              <a:t>Xử</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lý</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từng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bảng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dữ</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liệu</a:t>
            </a:r>
            <a:endParaRPr lang="en-US" sz="1799" u="sng" dirty="0">
              <a:solidFill>
                <a:srgbClr val="FFFFFF"/>
              </a:solidFill>
              <a:latin typeface="Arimo"/>
              <a:ea typeface="Arimo"/>
              <a:cs typeface="Arimo"/>
              <a:sym typeface="Arimo"/>
            </a:endParaRPr>
          </a:p>
        </p:txBody>
      </p:sp>
      <p:sp>
        <p:nvSpPr>
          <p:cNvPr id="12" name="TextBox 12"/>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3" name="TextBox 13"/>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 y="4395"/>
            <a:ext cx="9899651" cy="6853605"/>
          </a:xfrm>
          <a:custGeom>
            <a:avLst/>
            <a:gdLst/>
            <a:ahLst/>
            <a:cxnLst/>
            <a:rect l="l" t="t" r="r" b="b"/>
            <a:pathLst>
              <a:path w="9899651" h="6853605">
                <a:moveTo>
                  <a:pt x="0" y="0"/>
                </a:moveTo>
                <a:lnTo>
                  <a:pt x="9899651" y="0"/>
                </a:lnTo>
                <a:lnTo>
                  <a:pt x="9899651" y="6853605"/>
                </a:lnTo>
                <a:lnTo>
                  <a:pt x="0" y="6853605"/>
                </a:lnTo>
                <a:lnTo>
                  <a:pt x="0" y="0"/>
                </a:lnTo>
                <a:close/>
              </a:path>
            </a:pathLst>
          </a:custGeom>
          <a:blipFill>
            <a:blip r:embed="rId2"/>
            <a:stretch>
              <a:fillRect/>
            </a:stretch>
          </a:blipFill>
        </p:spPr>
      </p:sp>
      <p:grpSp>
        <p:nvGrpSpPr>
          <p:cNvPr id="3" name="Group 3"/>
          <p:cNvGrpSpPr/>
          <p:nvPr/>
        </p:nvGrpSpPr>
        <p:grpSpPr>
          <a:xfrm>
            <a:off x="2" y="0"/>
            <a:ext cx="9899651" cy="6858000"/>
            <a:chOff x="0" y="0"/>
            <a:chExt cx="13199535" cy="9144000"/>
          </a:xfrm>
        </p:grpSpPr>
        <p:sp>
          <p:nvSpPr>
            <p:cNvPr id="4" name="Freeform 4"/>
            <p:cNvSpPr/>
            <p:nvPr/>
          </p:nvSpPr>
          <p:spPr>
            <a:xfrm>
              <a:off x="0" y="0"/>
              <a:ext cx="13199490" cy="9144000"/>
            </a:xfrm>
            <a:custGeom>
              <a:avLst/>
              <a:gdLst/>
              <a:ahLst/>
              <a:cxnLst/>
              <a:rect l="l" t="t" r="r" b="b"/>
              <a:pathLst>
                <a:path w="13199490" h="9144000">
                  <a:moveTo>
                    <a:pt x="0" y="0"/>
                  </a:moveTo>
                  <a:lnTo>
                    <a:pt x="13199490" y="0"/>
                  </a:lnTo>
                  <a:lnTo>
                    <a:pt x="13199490" y="9144000"/>
                  </a:lnTo>
                  <a:lnTo>
                    <a:pt x="0" y="9144000"/>
                  </a:lnTo>
                  <a:close/>
                </a:path>
              </a:pathLst>
            </a:custGeom>
            <a:solidFill>
              <a:srgbClr val="1428A0">
                <a:alpha val="89804"/>
              </a:srgbClr>
            </a:solidFill>
          </p:spPr>
        </p:sp>
      </p:grpSp>
      <p:sp>
        <p:nvSpPr>
          <p:cNvPr id="5" name="TextBox 5"/>
          <p:cNvSpPr txBox="1"/>
          <p:nvPr/>
        </p:nvSpPr>
        <p:spPr>
          <a:xfrm>
            <a:off x="449468" y="5667507"/>
            <a:ext cx="9000714" cy="740494"/>
          </a:xfrm>
          <a:prstGeom prst="rect">
            <a:avLst/>
          </a:prstGeom>
        </p:spPr>
        <p:txBody>
          <a:bodyPr lIns="0" tIns="0" rIns="0" bIns="0" rtlCol="0" anchor="t">
            <a:spAutoFit/>
          </a:bodyPr>
          <a:lstStyle/>
          <a:p>
            <a:pPr algn="l">
              <a:lnSpc>
                <a:spcPts val="1200"/>
              </a:lnSpc>
            </a:pPr>
            <a:r>
              <a:rPr lang="en-US" sz="1000">
                <a:solidFill>
                  <a:srgbClr val="FFFFFF"/>
                </a:solidFill>
                <a:latin typeface="Arimo"/>
                <a:ea typeface="Arimo"/>
                <a:cs typeface="Arimo"/>
                <a:sym typeface="Arimo"/>
              </a:rPr>
              <a:t>ⓒ2023 SAMSUNG. All rights reserved.</a:t>
            </a:r>
          </a:p>
          <a:p>
            <a:pPr algn="l">
              <a:lnSpc>
                <a:spcPts val="1200"/>
              </a:lnSpc>
            </a:pPr>
            <a:r>
              <a:rPr lang="en-US" sz="1000">
                <a:solidFill>
                  <a:srgbClr val="FFFFFF"/>
                </a:solidFill>
                <a:latin typeface="Arimo"/>
                <a:ea typeface="Arimo"/>
                <a:cs typeface="Arimo"/>
                <a:sym typeface="Arimo"/>
              </a:rPr>
              <a:t>Samsung Electronics Corporate Citizenship Office holds the copyright of book.</a:t>
            </a:r>
          </a:p>
          <a:p>
            <a:pPr algn="l">
              <a:lnSpc>
                <a:spcPts val="1200"/>
              </a:lnSpc>
            </a:pPr>
            <a:r>
              <a:rPr lang="en-US" sz="1000">
                <a:solidFill>
                  <a:srgbClr val="FFFFFF"/>
                </a:solidFill>
                <a:latin typeface="Arimo"/>
                <a:ea typeface="Arimo"/>
                <a:cs typeface="Arimo"/>
                <a:sym typeface="Arimo"/>
              </a:rPr>
              <a:t>This book is a literary property protected by copyright law so reprint and reproduction without permission are prohibited. </a:t>
            </a:r>
          </a:p>
          <a:p>
            <a:pPr algn="l">
              <a:lnSpc>
                <a:spcPts val="1200"/>
              </a:lnSpc>
            </a:pPr>
            <a:r>
              <a:rPr lang="en-US" sz="1000">
                <a:solidFill>
                  <a:srgbClr val="FFFFFF"/>
                </a:solidFill>
                <a:latin typeface="Arimo"/>
                <a:ea typeface="Arimo"/>
                <a:cs typeface="Arimo"/>
                <a:sym typeface="Arimo"/>
              </a:rPr>
              <a:t>To use this book other than the curriculum of Samsung Innovation Campus or to use the entire or part of this book, you must receive written consent from copyright holder.</a:t>
            </a:r>
          </a:p>
        </p:txBody>
      </p:sp>
      <p:sp>
        <p:nvSpPr>
          <p:cNvPr id="6" name="Freeform 6"/>
          <p:cNvSpPr/>
          <p:nvPr/>
        </p:nvSpPr>
        <p:spPr>
          <a:xfrm>
            <a:off x="3711822" y="3022951"/>
            <a:ext cx="2476006" cy="812098"/>
          </a:xfrm>
          <a:custGeom>
            <a:avLst/>
            <a:gdLst/>
            <a:ahLst/>
            <a:cxnLst/>
            <a:rect l="l" t="t" r="r" b="b"/>
            <a:pathLst>
              <a:path w="2476006" h="812098">
                <a:moveTo>
                  <a:pt x="0" y="0"/>
                </a:moveTo>
                <a:lnTo>
                  <a:pt x="2476006" y="0"/>
                </a:lnTo>
                <a:lnTo>
                  <a:pt x="2476006" y="812098"/>
                </a:lnTo>
                <a:lnTo>
                  <a:pt x="0" y="812098"/>
                </a:lnTo>
                <a:lnTo>
                  <a:pt x="0" y="0"/>
                </a:lnTo>
                <a:close/>
              </a:path>
            </a:pathLst>
          </a:custGeom>
          <a:blipFill>
            <a:blip r:embed="rId3"/>
            <a:stretch>
              <a:fillRect l="-64" r="-64"/>
            </a:stretch>
          </a:blipFill>
        </p:spPr>
      </p:sp>
      <p:sp>
        <p:nvSpPr>
          <p:cNvPr id="7" name="Freeform 7"/>
          <p:cNvSpPr/>
          <p:nvPr/>
        </p:nvSpPr>
        <p:spPr>
          <a:xfrm>
            <a:off x="449468" y="450000"/>
            <a:ext cx="1290568" cy="198000"/>
          </a:xfrm>
          <a:custGeom>
            <a:avLst/>
            <a:gdLst/>
            <a:ahLst/>
            <a:cxnLst/>
            <a:rect l="l" t="t" r="r" b="b"/>
            <a:pathLst>
              <a:path w="1290568" h="198000">
                <a:moveTo>
                  <a:pt x="0" y="0"/>
                </a:moveTo>
                <a:lnTo>
                  <a:pt x="1290568" y="0"/>
                </a:lnTo>
                <a:lnTo>
                  <a:pt x="1290568" y="198000"/>
                </a:lnTo>
                <a:lnTo>
                  <a:pt x="0" y="198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525"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txBody>
          <a:bodyPr/>
          <a:lstStyle/>
          <a:p>
            <a:endParaRPr lang="en-US" dirty="0"/>
          </a:p>
        </p:txBody>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TextBox 4"/>
          <p:cNvSpPr txBox="1"/>
          <p:nvPr/>
        </p:nvSpPr>
        <p:spPr>
          <a:xfrm>
            <a:off x="611416" y="1997212"/>
            <a:ext cx="8224927" cy="1838325"/>
          </a:xfrm>
          <a:prstGeom prst="rect">
            <a:avLst/>
          </a:prstGeom>
        </p:spPr>
        <p:txBody>
          <a:bodyPr lIns="0" tIns="0" rIns="0" bIns="0" rtlCol="0" anchor="t">
            <a:spAutoFit/>
          </a:bodyPr>
          <a:lstStyle/>
          <a:p>
            <a:pPr algn="ctr">
              <a:lnSpc>
                <a:spcPts val="2400"/>
              </a:lnSpc>
            </a:pPr>
            <a:r>
              <a:rPr lang="en-US" sz="2000">
                <a:solidFill>
                  <a:srgbClr val="0D0D0D"/>
                </a:solidFill>
                <a:latin typeface="Arimo"/>
                <a:ea typeface="Arimo"/>
                <a:cs typeface="Arimo"/>
                <a:sym typeface="Arimo"/>
              </a:rPr>
              <a:t>Đổi tên các cột</a:t>
            </a:r>
          </a:p>
          <a:p>
            <a:pPr marL="431805" lvl="1" indent="-215903" algn="l">
              <a:lnSpc>
                <a:spcPts val="2400"/>
              </a:lnSpc>
              <a:buFont typeface="Arial"/>
              <a:buChar char="•"/>
            </a:pPr>
            <a:r>
              <a:rPr lang="en-US" sz="2000">
                <a:solidFill>
                  <a:srgbClr val="0D0D0D"/>
                </a:solidFill>
                <a:latin typeface="Arimo"/>
                <a:ea typeface="Arimo"/>
                <a:cs typeface="Arimo"/>
                <a:sym typeface="Arimo"/>
              </a:rPr>
              <a:t>“Book-Title” : “title”</a:t>
            </a:r>
          </a:p>
          <a:p>
            <a:pPr marL="431805" lvl="1" indent="-215903" algn="l">
              <a:lnSpc>
                <a:spcPts val="2400"/>
              </a:lnSpc>
              <a:buFont typeface="Arial"/>
              <a:buChar char="•"/>
            </a:pPr>
            <a:r>
              <a:rPr lang="en-US" sz="2000">
                <a:solidFill>
                  <a:srgbClr val="0D0D0D"/>
                </a:solidFill>
                <a:latin typeface="Arimo"/>
                <a:ea typeface="Arimo"/>
                <a:cs typeface="Arimo"/>
                <a:sym typeface="Arimo"/>
              </a:rPr>
              <a:t>“Book-Author” : ”author”</a:t>
            </a:r>
          </a:p>
          <a:p>
            <a:pPr marL="431805" lvl="1" indent="-215903" algn="l">
              <a:lnSpc>
                <a:spcPts val="2400"/>
              </a:lnSpc>
              <a:buFont typeface="Arial"/>
              <a:buChar char="•"/>
            </a:pPr>
            <a:r>
              <a:rPr lang="en-US" sz="2000">
                <a:solidFill>
                  <a:srgbClr val="0D0D0D"/>
                </a:solidFill>
                <a:latin typeface="Arimo"/>
                <a:ea typeface="Arimo"/>
                <a:cs typeface="Arimo"/>
                <a:sym typeface="Arimo"/>
              </a:rPr>
              <a:t>“Year-Of-Publication” : “year”</a:t>
            </a:r>
          </a:p>
          <a:p>
            <a:pPr marL="431805" lvl="1" indent="-215903" algn="l">
              <a:lnSpc>
                <a:spcPts val="2400"/>
              </a:lnSpc>
              <a:buFont typeface="Arial"/>
              <a:buChar char="•"/>
            </a:pPr>
            <a:r>
              <a:rPr lang="en-US" sz="2000">
                <a:solidFill>
                  <a:srgbClr val="0D0D0D"/>
                </a:solidFill>
                <a:latin typeface="Arimo"/>
                <a:ea typeface="Arimo"/>
                <a:cs typeface="Arimo"/>
                <a:sym typeface="Arimo"/>
              </a:rPr>
              <a:t>“Publisher” : ”publisher”</a:t>
            </a:r>
          </a:p>
          <a:p>
            <a:pPr marL="431805" lvl="1" indent="-215903" algn="l">
              <a:lnSpc>
                <a:spcPts val="2400"/>
              </a:lnSpc>
              <a:buFont typeface="Arial"/>
              <a:buChar char="•"/>
            </a:pPr>
            <a:r>
              <a:rPr lang="en-US" sz="2000">
                <a:solidFill>
                  <a:srgbClr val="0D0D0D"/>
                </a:solidFill>
                <a:latin typeface="Arimo"/>
                <a:ea typeface="Arimo"/>
                <a:cs typeface="Arimo"/>
                <a:sym typeface="Arimo"/>
              </a:rPr>
              <a:t>“Image-URL-L” : “image_url”</a:t>
            </a:r>
          </a:p>
        </p:txBody>
      </p:sp>
      <p:sp>
        <p:nvSpPr>
          <p:cNvPr id="5" name="Freeform 5"/>
          <p:cNvSpPr/>
          <p:nvPr/>
        </p:nvSpPr>
        <p:spPr>
          <a:xfrm>
            <a:off x="1755493" y="4110832"/>
            <a:ext cx="6391839" cy="1488151"/>
          </a:xfrm>
          <a:custGeom>
            <a:avLst/>
            <a:gdLst/>
            <a:ahLst/>
            <a:cxnLst/>
            <a:rect l="l" t="t" r="r" b="b"/>
            <a:pathLst>
              <a:path w="6391839" h="1488151">
                <a:moveTo>
                  <a:pt x="0" y="0"/>
                </a:moveTo>
                <a:lnTo>
                  <a:pt x="6391839" y="0"/>
                </a:lnTo>
                <a:lnTo>
                  <a:pt x="6391839" y="1488151"/>
                </a:lnTo>
                <a:lnTo>
                  <a:pt x="0" y="1488151"/>
                </a:lnTo>
                <a:lnTo>
                  <a:pt x="0" y="0"/>
                </a:lnTo>
                <a:close/>
              </a:path>
            </a:pathLst>
          </a:custGeom>
          <a:blipFill>
            <a:blip r:embed="rId3"/>
            <a:stretch>
              <a:fillRect/>
            </a:stretch>
          </a:blipFill>
        </p:spPr>
      </p:sp>
      <p:sp>
        <p:nvSpPr>
          <p:cNvPr id="6" name="TextBox 6"/>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7" name="TextBox 7"/>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8" name="TextBox 8"/>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9" name="TextBox 9"/>
          <p:cNvSpPr txBox="1"/>
          <p:nvPr/>
        </p:nvSpPr>
        <p:spPr>
          <a:xfrm>
            <a:off x="449468" y="1420950"/>
            <a:ext cx="8541187" cy="4286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2.1.1 Đối với bảng dữ liệu “BX-Books.csv”</a:t>
            </a:r>
          </a:p>
        </p:txBody>
      </p:sp>
      <p:sp>
        <p:nvSpPr>
          <p:cNvPr id="10" name="TextBox 10"/>
          <p:cNvSpPr txBox="1"/>
          <p:nvPr/>
        </p:nvSpPr>
        <p:spPr>
          <a:xfrm>
            <a:off x="449468" y="430950"/>
            <a:ext cx="3238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2.1</a:t>
            </a:r>
          </a:p>
        </p:txBody>
      </p:sp>
      <p:sp>
        <p:nvSpPr>
          <p:cNvPr id="11" name="TextBox 11"/>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u="sng" dirty="0" err="1">
                <a:solidFill>
                  <a:srgbClr val="FFFFFF"/>
                </a:solidFill>
                <a:latin typeface="Arimo"/>
                <a:ea typeface="Arimo"/>
                <a:cs typeface="Arimo"/>
                <a:sym typeface="Arimo"/>
              </a:rPr>
              <a:t>Xử</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lý</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từng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bảng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dữ</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liệu</a:t>
            </a:r>
            <a:endParaRPr lang="en-US" sz="1799" u="sng" dirty="0">
              <a:solidFill>
                <a:srgbClr val="FFFFFF"/>
              </a:solidFill>
              <a:latin typeface="Arimo"/>
              <a:ea typeface="Arimo"/>
              <a:cs typeface="Arimo"/>
              <a:sym typeface="Arimo"/>
            </a:endParaRPr>
          </a:p>
        </p:txBody>
      </p:sp>
      <p:sp>
        <p:nvSpPr>
          <p:cNvPr id="12" name="TextBox 12"/>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3" name="TextBox 13"/>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893862" y="2845327"/>
            <a:ext cx="6391839" cy="2864855"/>
          </a:xfrm>
          <a:custGeom>
            <a:avLst/>
            <a:gdLst/>
            <a:ahLst/>
            <a:cxnLst/>
            <a:rect l="l" t="t" r="r" b="b"/>
            <a:pathLst>
              <a:path w="6391839" h="2864855">
                <a:moveTo>
                  <a:pt x="0" y="0"/>
                </a:moveTo>
                <a:lnTo>
                  <a:pt x="6391839" y="0"/>
                </a:lnTo>
                <a:lnTo>
                  <a:pt x="6391839" y="2864855"/>
                </a:lnTo>
                <a:lnTo>
                  <a:pt x="0" y="2864855"/>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611416" y="2054330"/>
            <a:ext cx="4108646" cy="923925"/>
          </a:xfrm>
          <a:prstGeom prst="rect">
            <a:avLst/>
          </a:prstGeom>
        </p:spPr>
        <p:txBody>
          <a:bodyPr lIns="0" tIns="0" rIns="0" bIns="0" rtlCol="0" anchor="t">
            <a:spAutoFit/>
          </a:bodyPr>
          <a:lstStyle/>
          <a:p>
            <a:pPr marL="431805" lvl="1" indent="-215903" algn="l">
              <a:lnSpc>
                <a:spcPts val="2400"/>
              </a:lnSpc>
              <a:buFont typeface="Arial"/>
              <a:buChar char="•"/>
            </a:pPr>
            <a:r>
              <a:rPr lang="en-US" sz="2000">
                <a:solidFill>
                  <a:srgbClr val="0D0D0D"/>
                </a:solidFill>
                <a:latin typeface="Arimo"/>
                <a:ea typeface="Arimo"/>
                <a:cs typeface="Arimo"/>
                <a:sym typeface="Arimo"/>
              </a:rPr>
              <a:t>Hình ảnh sau khi đọc file</a:t>
            </a:r>
          </a:p>
          <a:p>
            <a:pPr algn="l">
              <a:lnSpc>
                <a:spcPts val="2400"/>
              </a:lnSpc>
            </a:pPr>
            <a:endParaRPr lang="en-US" sz="2000">
              <a:solidFill>
                <a:srgbClr val="0D0D0D"/>
              </a:solidFill>
              <a:latin typeface="Arimo"/>
              <a:ea typeface="Arimo"/>
              <a:cs typeface="Arimo"/>
              <a:sym typeface="Arimo"/>
            </a:endParaRPr>
          </a:p>
          <a:p>
            <a:pPr algn="l">
              <a:lnSpc>
                <a:spcPts val="2400"/>
              </a:lnSpc>
            </a:pPr>
            <a:endParaRPr lang="en-US" sz="2000">
              <a:solidFill>
                <a:srgbClr val="0D0D0D"/>
              </a:solidFill>
              <a:latin typeface="Arimo"/>
              <a:ea typeface="Arimo"/>
              <a:cs typeface="Arimo"/>
              <a:sym typeface="Arimo"/>
            </a:endParaRPr>
          </a:p>
        </p:txBody>
      </p:sp>
      <p:sp>
        <p:nvSpPr>
          <p:cNvPr id="9" name="TextBox 9"/>
          <p:cNvSpPr txBox="1"/>
          <p:nvPr/>
        </p:nvSpPr>
        <p:spPr>
          <a:xfrm>
            <a:off x="449468" y="1420950"/>
            <a:ext cx="8541187" cy="4286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2.1.2 Đối với bảng dữ liệu “BX-Users.csv”</a:t>
            </a:r>
          </a:p>
        </p:txBody>
      </p:sp>
      <p:sp>
        <p:nvSpPr>
          <p:cNvPr id="10" name="TextBox 10"/>
          <p:cNvSpPr txBox="1"/>
          <p:nvPr/>
        </p:nvSpPr>
        <p:spPr>
          <a:xfrm>
            <a:off x="449468" y="430950"/>
            <a:ext cx="3238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2.1</a:t>
            </a:r>
          </a:p>
        </p:txBody>
      </p:sp>
      <p:sp>
        <p:nvSpPr>
          <p:cNvPr id="11" name="TextBox 11"/>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u="sng" dirty="0" err="1">
                <a:solidFill>
                  <a:srgbClr val="FFFFFF"/>
                </a:solidFill>
                <a:latin typeface="Arimo"/>
                <a:ea typeface="Arimo"/>
                <a:cs typeface="Arimo"/>
                <a:sym typeface="Arimo"/>
              </a:rPr>
              <a:t>Xử</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lý</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từng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bảng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dữ</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liệu</a:t>
            </a:r>
            <a:endParaRPr lang="en-US" sz="1799" u="sng" dirty="0">
              <a:solidFill>
                <a:srgbClr val="FFFFFF"/>
              </a:solidFill>
              <a:latin typeface="Arimo"/>
              <a:ea typeface="Arimo"/>
              <a:cs typeface="Arimo"/>
              <a:sym typeface="Arimo"/>
            </a:endParaRPr>
          </a:p>
        </p:txBody>
      </p:sp>
      <p:sp>
        <p:nvSpPr>
          <p:cNvPr id="12" name="TextBox 12"/>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3" name="TextBox 13"/>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1893862" y="3429000"/>
            <a:ext cx="6391839" cy="2425621"/>
          </a:xfrm>
          <a:custGeom>
            <a:avLst/>
            <a:gdLst/>
            <a:ahLst/>
            <a:cxnLst/>
            <a:rect l="l" t="t" r="r" b="b"/>
            <a:pathLst>
              <a:path w="6391839" h="2425621">
                <a:moveTo>
                  <a:pt x="0" y="0"/>
                </a:moveTo>
                <a:lnTo>
                  <a:pt x="6391839" y="0"/>
                </a:lnTo>
                <a:lnTo>
                  <a:pt x="6391839" y="2425621"/>
                </a:lnTo>
                <a:lnTo>
                  <a:pt x="0" y="2425621"/>
                </a:lnTo>
                <a:lnTo>
                  <a:pt x="0" y="0"/>
                </a:lnTo>
                <a:close/>
              </a:path>
            </a:pathLst>
          </a:custGeom>
          <a:blipFill>
            <a:blip r:embed="rId3"/>
            <a:stretch>
              <a:fillRect/>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611416" y="2054330"/>
            <a:ext cx="8033559" cy="1533525"/>
          </a:xfrm>
          <a:prstGeom prst="rect">
            <a:avLst/>
          </a:prstGeom>
        </p:spPr>
        <p:txBody>
          <a:bodyPr lIns="0" tIns="0" rIns="0" bIns="0" rtlCol="0" anchor="t">
            <a:spAutoFit/>
          </a:bodyPr>
          <a:lstStyle/>
          <a:p>
            <a:pPr algn="ctr">
              <a:lnSpc>
                <a:spcPts val="2400"/>
              </a:lnSpc>
            </a:pPr>
            <a:r>
              <a:rPr lang="en-US" sz="2000">
                <a:solidFill>
                  <a:srgbClr val="0D0D0D"/>
                </a:solidFill>
                <a:latin typeface="Arimo"/>
                <a:ea typeface="Arimo"/>
                <a:cs typeface="Arimo"/>
                <a:sym typeface="Arimo"/>
              </a:rPr>
              <a:t>Đổi tên các cột</a:t>
            </a:r>
          </a:p>
          <a:p>
            <a:pPr marL="431805" lvl="1" indent="-215903" algn="l">
              <a:lnSpc>
                <a:spcPts val="2400"/>
              </a:lnSpc>
              <a:buFont typeface="Arial"/>
              <a:buChar char="•"/>
            </a:pPr>
            <a:r>
              <a:rPr lang="en-US" sz="2000">
                <a:solidFill>
                  <a:srgbClr val="0D0D0D"/>
                </a:solidFill>
                <a:latin typeface="Arimo"/>
                <a:ea typeface="Arimo"/>
                <a:cs typeface="Arimo"/>
                <a:sym typeface="Arimo"/>
              </a:rPr>
              <a:t>“User-ID” : ”user_id”</a:t>
            </a:r>
          </a:p>
          <a:p>
            <a:pPr marL="431805" lvl="1" indent="-215903" algn="l">
              <a:lnSpc>
                <a:spcPts val="2400"/>
              </a:lnSpc>
              <a:buFont typeface="Arial"/>
              <a:buChar char="•"/>
            </a:pPr>
            <a:r>
              <a:rPr lang="en-US" sz="2000">
                <a:solidFill>
                  <a:srgbClr val="0D0D0D"/>
                </a:solidFill>
                <a:latin typeface="Arimo"/>
                <a:ea typeface="Arimo"/>
                <a:cs typeface="Arimo"/>
                <a:sym typeface="Arimo"/>
              </a:rPr>
              <a:t> “Location” : “location”</a:t>
            </a:r>
          </a:p>
          <a:p>
            <a:pPr marL="431805" lvl="1" indent="-215903" algn="l">
              <a:lnSpc>
                <a:spcPts val="2400"/>
              </a:lnSpc>
              <a:buFont typeface="Arial"/>
              <a:buChar char="•"/>
            </a:pPr>
            <a:r>
              <a:rPr lang="en-US" sz="2000">
                <a:solidFill>
                  <a:srgbClr val="0D0D0D"/>
                </a:solidFill>
                <a:latin typeface="Arimo"/>
                <a:ea typeface="Arimo"/>
                <a:cs typeface="Arimo"/>
                <a:sym typeface="Arimo"/>
              </a:rPr>
              <a:t> “Age” : “age”</a:t>
            </a:r>
          </a:p>
          <a:p>
            <a:pPr algn="l">
              <a:lnSpc>
                <a:spcPts val="2400"/>
              </a:lnSpc>
            </a:pPr>
            <a:endParaRPr lang="en-US" sz="2000">
              <a:solidFill>
                <a:srgbClr val="0D0D0D"/>
              </a:solidFill>
              <a:latin typeface="Arimo"/>
              <a:ea typeface="Arimo"/>
              <a:cs typeface="Arimo"/>
              <a:sym typeface="Arimo"/>
            </a:endParaRPr>
          </a:p>
        </p:txBody>
      </p:sp>
      <p:sp>
        <p:nvSpPr>
          <p:cNvPr id="9" name="TextBox 9"/>
          <p:cNvSpPr txBox="1"/>
          <p:nvPr/>
        </p:nvSpPr>
        <p:spPr>
          <a:xfrm>
            <a:off x="449468" y="430950"/>
            <a:ext cx="3238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2.1</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u="sng" dirty="0" err="1">
                <a:solidFill>
                  <a:srgbClr val="FFFFFF"/>
                </a:solidFill>
                <a:latin typeface="Arimo"/>
                <a:ea typeface="Arimo"/>
                <a:cs typeface="Arimo"/>
                <a:sym typeface="Arimo"/>
              </a:rPr>
              <a:t>Xử</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lý</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từng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bảng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dữ</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liệu</a:t>
            </a:r>
            <a:endParaRPr lang="en-US" sz="1799" u="sng" dirty="0">
              <a:solidFill>
                <a:srgbClr val="FFFFFF"/>
              </a:solidFill>
              <a:latin typeface="Arimo"/>
              <a:ea typeface="Arimo"/>
              <a:cs typeface="Arimo"/>
              <a:sym typeface="Arimo"/>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3" name="TextBox 13"/>
          <p:cNvSpPr txBox="1"/>
          <p:nvPr/>
        </p:nvSpPr>
        <p:spPr>
          <a:xfrm>
            <a:off x="449468" y="1420950"/>
            <a:ext cx="8541187" cy="4286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2.1.2 Đối với bảng dữ liệu “BX-Users.csv”</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902825" cy="6858000"/>
          </a:xfrm>
          <a:custGeom>
            <a:avLst/>
            <a:gdLst/>
            <a:ahLst/>
            <a:cxnLst/>
            <a:rect l="l" t="t" r="r" b="b"/>
            <a:pathLst>
              <a:path w="9902825" h="6858000">
                <a:moveTo>
                  <a:pt x="0" y="0"/>
                </a:moveTo>
                <a:lnTo>
                  <a:pt x="9902825" y="0"/>
                </a:lnTo>
                <a:lnTo>
                  <a:pt x="9902825" y="6858000"/>
                </a:lnTo>
                <a:lnTo>
                  <a:pt x="0" y="6858000"/>
                </a:lnTo>
                <a:lnTo>
                  <a:pt x="0" y="0"/>
                </a:lnTo>
                <a:close/>
              </a:path>
            </a:pathLst>
          </a:custGeom>
          <a:blipFill>
            <a:blip r:embed="rId2"/>
            <a:stretch>
              <a:fillRect t="-1042" b="-1042"/>
            </a:stretch>
          </a:blipFill>
        </p:spPr>
      </p:sp>
      <p:sp>
        <p:nvSpPr>
          <p:cNvPr id="3" name="AutoShape 3"/>
          <p:cNvSpPr/>
          <p:nvPr/>
        </p:nvSpPr>
        <p:spPr>
          <a:xfrm rot="2423">
            <a:off x="446292" y="6424935"/>
            <a:ext cx="9007066" cy="0"/>
          </a:xfrm>
          <a:prstGeom prst="line">
            <a:avLst/>
          </a:prstGeom>
          <a:ln w="9525" cap="rnd">
            <a:solidFill>
              <a:srgbClr val="FFFFFF"/>
            </a:solidFill>
            <a:prstDash val="solid"/>
            <a:headEnd type="none" w="sm" len="sm"/>
            <a:tailEnd type="none" w="sm" len="sm"/>
          </a:ln>
        </p:spPr>
      </p:sp>
      <p:sp>
        <p:nvSpPr>
          <p:cNvPr id="4" name="Freeform 4"/>
          <p:cNvSpPr/>
          <p:nvPr/>
        </p:nvSpPr>
        <p:spPr>
          <a:xfrm>
            <a:off x="2278521" y="2757579"/>
            <a:ext cx="4568337" cy="3074861"/>
          </a:xfrm>
          <a:custGeom>
            <a:avLst/>
            <a:gdLst/>
            <a:ahLst/>
            <a:cxnLst/>
            <a:rect l="l" t="t" r="r" b="b"/>
            <a:pathLst>
              <a:path w="4568337" h="3074861">
                <a:moveTo>
                  <a:pt x="0" y="0"/>
                </a:moveTo>
                <a:lnTo>
                  <a:pt x="4568337" y="0"/>
                </a:lnTo>
                <a:lnTo>
                  <a:pt x="4568337" y="3074862"/>
                </a:lnTo>
                <a:lnTo>
                  <a:pt x="0" y="3074862"/>
                </a:lnTo>
                <a:lnTo>
                  <a:pt x="0" y="0"/>
                </a:lnTo>
                <a:close/>
              </a:path>
            </a:pathLst>
          </a:custGeom>
          <a:blipFill>
            <a:blip r:embed="rId3"/>
            <a:stretch>
              <a:fillRect r="-124744"/>
            </a:stretch>
          </a:blipFill>
        </p:spPr>
      </p:sp>
      <p:sp>
        <p:nvSpPr>
          <p:cNvPr id="5" name="TextBox 5"/>
          <p:cNvSpPr txBox="1"/>
          <p:nvPr/>
        </p:nvSpPr>
        <p:spPr>
          <a:xfrm>
            <a:off x="8836343" y="6488476"/>
            <a:ext cx="613839"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a:t>
            </a:r>
          </a:p>
        </p:txBody>
      </p:sp>
      <p:sp>
        <p:nvSpPr>
          <p:cNvPr id="6" name="TextBox 6"/>
          <p:cNvSpPr txBox="1"/>
          <p:nvPr/>
        </p:nvSpPr>
        <p:spPr>
          <a:xfrm>
            <a:off x="449468" y="6478951"/>
            <a:ext cx="2888788" cy="188327"/>
          </a:xfrm>
          <a:prstGeom prst="rect">
            <a:avLst/>
          </a:prstGeom>
        </p:spPr>
        <p:txBody>
          <a:bodyPr lIns="0" tIns="0" rIns="0" bIns="0" rtlCol="0" anchor="t">
            <a:spAutoFit/>
          </a:bodyPr>
          <a:lstStyle/>
          <a:p>
            <a:pPr algn="l">
              <a:lnSpc>
                <a:spcPts val="1320"/>
              </a:lnSpc>
            </a:pPr>
            <a:r>
              <a:rPr lang="en-US" sz="1100">
                <a:solidFill>
                  <a:srgbClr val="808080"/>
                </a:solidFill>
                <a:latin typeface="Arimo Bold"/>
                <a:ea typeface="Arimo Bold"/>
                <a:cs typeface="Arimo Bold"/>
                <a:sym typeface="Arimo Bold"/>
              </a:rPr>
              <a:t>Samsung Innovation Campus</a:t>
            </a:r>
          </a:p>
        </p:txBody>
      </p:sp>
      <p:sp>
        <p:nvSpPr>
          <p:cNvPr id="7" name="TextBox 7"/>
          <p:cNvSpPr txBox="1"/>
          <p:nvPr/>
        </p:nvSpPr>
        <p:spPr>
          <a:xfrm>
            <a:off x="6846858" y="6488476"/>
            <a:ext cx="2349501" cy="148024"/>
          </a:xfrm>
          <a:prstGeom prst="rect">
            <a:avLst/>
          </a:prstGeom>
        </p:spPr>
        <p:txBody>
          <a:bodyPr lIns="0" tIns="0" rIns="0" bIns="0" rtlCol="0" anchor="t">
            <a:spAutoFit/>
          </a:bodyPr>
          <a:lstStyle/>
          <a:p>
            <a:pPr algn="r">
              <a:lnSpc>
                <a:spcPts val="1080"/>
              </a:lnSpc>
            </a:pPr>
            <a:r>
              <a:rPr lang="en-US" sz="900">
                <a:solidFill>
                  <a:srgbClr val="808080"/>
                </a:solidFill>
                <a:latin typeface="Arimo"/>
                <a:ea typeface="Arimo"/>
                <a:cs typeface="Arimo"/>
                <a:sym typeface="Arimo"/>
              </a:rPr>
              <a:t>Project Name</a:t>
            </a:r>
          </a:p>
        </p:txBody>
      </p:sp>
      <p:sp>
        <p:nvSpPr>
          <p:cNvPr id="8" name="TextBox 8"/>
          <p:cNvSpPr txBox="1"/>
          <p:nvPr/>
        </p:nvSpPr>
        <p:spPr>
          <a:xfrm>
            <a:off x="611416" y="2054330"/>
            <a:ext cx="4108646" cy="923925"/>
          </a:xfrm>
          <a:prstGeom prst="rect">
            <a:avLst/>
          </a:prstGeom>
        </p:spPr>
        <p:txBody>
          <a:bodyPr lIns="0" tIns="0" rIns="0" bIns="0" rtlCol="0" anchor="t">
            <a:spAutoFit/>
          </a:bodyPr>
          <a:lstStyle/>
          <a:p>
            <a:pPr marL="431805" lvl="1" indent="-215903" algn="l">
              <a:lnSpc>
                <a:spcPts val="2400"/>
              </a:lnSpc>
              <a:buFont typeface="Arial"/>
              <a:buChar char="•"/>
            </a:pPr>
            <a:r>
              <a:rPr lang="en-US" sz="2000">
                <a:solidFill>
                  <a:srgbClr val="0D0D0D"/>
                </a:solidFill>
                <a:latin typeface="Arimo"/>
                <a:ea typeface="Arimo"/>
                <a:cs typeface="Arimo"/>
                <a:sym typeface="Arimo"/>
              </a:rPr>
              <a:t>Hình ảnh sau khi đọc file</a:t>
            </a:r>
          </a:p>
          <a:p>
            <a:pPr algn="l">
              <a:lnSpc>
                <a:spcPts val="2400"/>
              </a:lnSpc>
            </a:pPr>
            <a:endParaRPr lang="en-US" sz="2000">
              <a:solidFill>
                <a:srgbClr val="0D0D0D"/>
              </a:solidFill>
              <a:latin typeface="Arimo"/>
              <a:ea typeface="Arimo"/>
              <a:cs typeface="Arimo"/>
              <a:sym typeface="Arimo"/>
            </a:endParaRPr>
          </a:p>
          <a:p>
            <a:pPr algn="l">
              <a:lnSpc>
                <a:spcPts val="2400"/>
              </a:lnSpc>
            </a:pPr>
            <a:endParaRPr lang="en-US" sz="2000">
              <a:solidFill>
                <a:srgbClr val="0D0D0D"/>
              </a:solidFill>
              <a:latin typeface="Arimo"/>
              <a:ea typeface="Arimo"/>
              <a:cs typeface="Arimo"/>
              <a:sym typeface="Arimo"/>
            </a:endParaRPr>
          </a:p>
        </p:txBody>
      </p:sp>
      <p:sp>
        <p:nvSpPr>
          <p:cNvPr id="9" name="TextBox 9"/>
          <p:cNvSpPr txBox="1"/>
          <p:nvPr/>
        </p:nvSpPr>
        <p:spPr>
          <a:xfrm>
            <a:off x="449468" y="430950"/>
            <a:ext cx="323896" cy="285750"/>
          </a:xfrm>
          <a:prstGeom prst="rect">
            <a:avLst/>
          </a:prstGeom>
        </p:spPr>
        <p:txBody>
          <a:bodyPr lIns="0" tIns="0" rIns="0" bIns="0" rtlCol="0" anchor="t">
            <a:spAutoFit/>
          </a:bodyPr>
          <a:lstStyle/>
          <a:p>
            <a:pPr algn="l">
              <a:lnSpc>
                <a:spcPts val="2158"/>
              </a:lnSpc>
            </a:pPr>
            <a:r>
              <a:rPr lang="en-US" sz="1799">
                <a:solidFill>
                  <a:srgbClr val="FFFFFF"/>
                </a:solidFill>
                <a:latin typeface="Arimo"/>
                <a:ea typeface="Arimo"/>
                <a:cs typeface="Arimo"/>
                <a:sym typeface="Arimo"/>
              </a:rPr>
              <a:t>2.1</a:t>
            </a:r>
          </a:p>
        </p:txBody>
      </p:sp>
      <p:sp>
        <p:nvSpPr>
          <p:cNvPr id="10" name="TextBox 10"/>
          <p:cNvSpPr txBox="1"/>
          <p:nvPr/>
        </p:nvSpPr>
        <p:spPr>
          <a:xfrm>
            <a:off x="790000" y="430951"/>
            <a:ext cx="6837808" cy="264111"/>
          </a:xfrm>
          <a:prstGeom prst="rect">
            <a:avLst/>
          </a:prstGeom>
        </p:spPr>
        <p:txBody>
          <a:bodyPr lIns="0" tIns="0" rIns="0" bIns="0" rtlCol="0" anchor="t">
            <a:spAutoFit/>
          </a:bodyPr>
          <a:lstStyle/>
          <a:p>
            <a:pPr algn="l">
              <a:lnSpc>
                <a:spcPts val="2158"/>
              </a:lnSpc>
            </a:pPr>
            <a:r>
              <a:rPr lang="en-US" sz="1799" u="sng" dirty="0" err="1">
                <a:solidFill>
                  <a:srgbClr val="FFFFFF"/>
                </a:solidFill>
                <a:latin typeface="Arimo"/>
                <a:ea typeface="Arimo"/>
                <a:cs typeface="Arimo"/>
                <a:sym typeface="Arimo"/>
              </a:rPr>
              <a:t>Xử</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lý</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từng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bảng</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dữ</a:t>
            </a:r>
            <a:r>
              <a:rPr lang="en-US" sz="1799" u="sng" dirty="0">
                <a:solidFill>
                  <a:srgbClr val="FFFFFF"/>
                </a:solidFill>
                <a:latin typeface="Arimo"/>
                <a:ea typeface="Arimo"/>
                <a:cs typeface="Arimo"/>
                <a:sym typeface="Arimo"/>
              </a:rPr>
              <a:t> </a:t>
            </a:r>
            <a:r>
              <a:rPr lang="en-US" sz="1799" u="sng" dirty="0" err="1">
                <a:solidFill>
                  <a:srgbClr val="FFFFFF"/>
                </a:solidFill>
                <a:latin typeface="Arimo"/>
                <a:ea typeface="Arimo"/>
                <a:cs typeface="Arimo"/>
                <a:sym typeface="Arimo"/>
              </a:rPr>
              <a:t>liệu</a:t>
            </a:r>
            <a:endParaRPr lang="en-US" sz="1799" u="sng" dirty="0">
              <a:solidFill>
                <a:srgbClr val="FFFFFF"/>
              </a:solidFill>
              <a:latin typeface="Arimo"/>
              <a:ea typeface="Arimo"/>
              <a:cs typeface="Arimo"/>
              <a:sym typeface="Arimo"/>
            </a:endParaRPr>
          </a:p>
        </p:txBody>
      </p:sp>
      <p:sp>
        <p:nvSpPr>
          <p:cNvPr id="11" name="TextBox 11"/>
          <p:cNvSpPr txBox="1"/>
          <p:nvPr/>
        </p:nvSpPr>
        <p:spPr>
          <a:xfrm>
            <a:off x="9112825" y="461729"/>
            <a:ext cx="340625" cy="257175"/>
          </a:xfrm>
          <a:prstGeom prst="rect">
            <a:avLst/>
          </a:prstGeom>
        </p:spPr>
        <p:txBody>
          <a:bodyPr lIns="0" tIns="0" rIns="0" bIns="0" rtlCol="0" anchor="t">
            <a:spAutoFit/>
          </a:bodyPr>
          <a:lstStyle/>
          <a:p>
            <a:pPr algn="r">
              <a:lnSpc>
                <a:spcPts val="1920"/>
              </a:lnSpc>
            </a:pPr>
            <a:r>
              <a:rPr lang="en-US" sz="1600">
                <a:solidFill>
                  <a:srgbClr val="D9D9D9"/>
                </a:solidFill>
                <a:latin typeface="Arimo Bold"/>
                <a:ea typeface="Arimo Bold"/>
                <a:cs typeface="Arimo Bold"/>
                <a:sym typeface="Arimo Bold"/>
              </a:rPr>
              <a:t>02</a:t>
            </a:r>
          </a:p>
        </p:txBody>
      </p:sp>
      <p:sp>
        <p:nvSpPr>
          <p:cNvPr id="12" name="TextBox 12"/>
          <p:cNvSpPr txBox="1"/>
          <p:nvPr/>
        </p:nvSpPr>
        <p:spPr>
          <a:xfrm>
            <a:off x="8644975" y="461729"/>
            <a:ext cx="638162" cy="257175"/>
          </a:xfrm>
          <a:prstGeom prst="rect">
            <a:avLst/>
          </a:prstGeom>
        </p:spPr>
        <p:txBody>
          <a:bodyPr lIns="0" tIns="0" rIns="0" bIns="0" rtlCol="0" anchor="t">
            <a:spAutoFit/>
          </a:bodyPr>
          <a:lstStyle/>
          <a:p>
            <a:pPr algn="l">
              <a:lnSpc>
                <a:spcPts val="1920"/>
              </a:lnSpc>
            </a:pPr>
            <a:r>
              <a:rPr lang="en-US" sz="1600">
                <a:solidFill>
                  <a:srgbClr val="D9D9D9"/>
                </a:solidFill>
                <a:latin typeface="Arimo"/>
                <a:ea typeface="Arimo"/>
                <a:cs typeface="Arimo"/>
                <a:sym typeface="Arimo"/>
              </a:rPr>
              <a:t>UNIT</a:t>
            </a:r>
          </a:p>
        </p:txBody>
      </p:sp>
      <p:sp>
        <p:nvSpPr>
          <p:cNvPr id="13" name="TextBox 13"/>
          <p:cNvSpPr txBox="1"/>
          <p:nvPr/>
        </p:nvSpPr>
        <p:spPr>
          <a:xfrm>
            <a:off x="449468" y="1420950"/>
            <a:ext cx="8541187" cy="428625"/>
          </a:xfrm>
          <a:prstGeom prst="rect">
            <a:avLst/>
          </a:prstGeom>
        </p:spPr>
        <p:txBody>
          <a:bodyPr lIns="0" tIns="0" rIns="0" bIns="0" rtlCol="0" anchor="t">
            <a:spAutoFit/>
          </a:bodyPr>
          <a:lstStyle/>
          <a:p>
            <a:pPr algn="l">
              <a:lnSpc>
                <a:spcPts val="3240"/>
              </a:lnSpc>
            </a:pPr>
            <a:r>
              <a:rPr lang="en-US" sz="2700">
                <a:solidFill>
                  <a:srgbClr val="0D0D0D"/>
                </a:solidFill>
                <a:latin typeface="Arimo"/>
                <a:ea typeface="Arimo"/>
                <a:cs typeface="Arimo"/>
                <a:sym typeface="Arimo"/>
              </a:rPr>
              <a:t>2.1.3 Đối với bảng dữ liệu “BX-Book-Ratings.csv”</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3388</Words>
  <Application>Microsoft Office PowerPoint</Application>
  <PresentationFormat>Custom</PresentationFormat>
  <Paragraphs>532</Paragraphs>
  <Slides>50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50</vt:i4>
      </vt:variant>
    </vt:vector>
  </HeadingPairs>
  <TitlesOfParts>
    <vt:vector size="55" baseType="lpstr">
      <vt:lpstr>Arimo</vt:lpstr>
      <vt:lpstr>Arial</vt:lpstr>
      <vt:lpstr>Calibri</vt:lpstr>
      <vt:lpstr>Arimo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SIC_Big Data_Capstone Project_Presentation Slide Template.pptx</dc:title>
  <dc:creator>Nam Lai Nguyen</dc:creator>
  <cp:lastModifiedBy>Nam Lai Nguyen</cp:lastModifiedBy>
  <cp:revision>3</cp:revision>
  <dcterms:created xsi:type="dcterms:W3CDTF">2006-08-16T00:00:00Z</dcterms:created>
  <dcterms:modified xsi:type="dcterms:W3CDTF">2024-08-19T09:47:06Z</dcterms:modified>
  <dc:identifier>DAGOQEuGYLM</dc:identifier>
</cp:coreProperties>
</file>

<file path=docProps/thumbnail.jpeg>
</file>